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1"/>
  </p:notesMasterIdLst>
  <p:handoutMasterIdLst>
    <p:handoutMasterId r:id="rId32"/>
  </p:handoutMasterIdLst>
  <p:sldIdLst>
    <p:sldId id="272" r:id="rId2"/>
    <p:sldId id="286" r:id="rId3"/>
    <p:sldId id="287" r:id="rId4"/>
    <p:sldId id="288" r:id="rId5"/>
    <p:sldId id="290" r:id="rId6"/>
    <p:sldId id="257" r:id="rId7"/>
    <p:sldId id="283" r:id="rId8"/>
    <p:sldId id="292" r:id="rId9"/>
    <p:sldId id="260" r:id="rId10"/>
    <p:sldId id="262" r:id="rId11"/>
    <p:sldId id="291" r:id="rId12"/>
    <p:sldId id="264" r:id="rId13"/>
    <p:sldId id="265" r:id="rId14"/>
    <p:sldId id="267" r:id="rId15"/>
    <p:sldId id="268" r:id="rId16"/>
    <p:sldId id="269" r:id="rId17"/>
    <p:sldId id="270" r:id="rId18"/>
    <p:sldId id="271" r:id="rId19"/>
    <p:sldId id="275" r:id="rId20"/>
    <p:sldId id="276" r:id="rId21"/>
    <p:sldId id="277" r:id="rId22"/>
    <p:sldId id="278" r:id="rId23"/>
    <p:sldId id="279" r:id="rId24"/>
    <p:sldId id="280" r:id="rId25"/>
    <p:sldId id="282" r:id="rId26"/>
    <p:sldId id="258" r:id="rId27"/>
    <p:sldId id="281" r:id="rId28"/>
    <p:sldId id="285" r:id="rId29"/>
    <p:sldId id="274" r:id="rId30"/>
  </p:sldIdLst>
  <p:sldSz cx="9144000" cy="6858000" type="screen4x3"/>
  <p:notesSz cx="6815138" cy="99425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33CC"/>
    <a:srgbClr val="990000"/>
    <a:srgbClr val="008200"/>
    <a:srgbClr val="00AC00"/>
    <a:srgbClr val="00C8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322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60323" y="0"/>
            <a:ext cx="295322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3BDE1-F1FB-4797-A616-923DECEB96FB}" type="datetimeFigureOut">
              <a:rPr lang="pl-PL" smtClean="0"/>
              <a:pPr/>
              <a:t>2013-06-20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44039"/>
            <a:ext cx="2953227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60323" y="9444039"/>
            <a:ext cx="2953227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8478D-CE1C-4FA5-B467-6AFFC4AE3CD4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322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60334" y="0"/>
            <a:ext cx="295322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13F82A-2198-44CE-9312-34BBCFCA365F}" type="datetimeFigureOut">
              <a:rPr lang="pl-PL" smtClean="0"/>
              <a:pPr/>
              <a:t>2013-06-20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7046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1515" y="4722695"/>
            <a:ext cx="545211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322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60334" y="9443662"/>
            <a:ext cx="295322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5FD872-BC5C-42C3-B55A-21F963E18714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FD872-BC5C-42C3-B55A-21F963E18714}" type="slidenum">
              <a:rPr lang="pl-PL" smtClean="0"/>
              <a:pPr/>
              <a:t>23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17EE43-7C86-4D84-9486-1E0487C7B9D0}" type="datetimeFigureOut">
              <a:rPr lang="pl-PL" smtClean="0"/>
              <a:pPr/>
              <a:t>2013-06-20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01A7D6-C70B-408F-BDBD-2AE5A83EBB2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kład niestandardow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001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332656"/>
            <a:ext cx="8921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ext Box 3"/>
          <p:cNvSpPr txBox="1">
            <a:spLocks noChangeArrowheads="1"/>
          </p:cNvSpPr>
          <p:nvPr userDrawn="1"/>
        </p:nvSpPr>
        <p:spPr bwMode="auto">
          <a:xfrm>
            <a:off x="683568" y="1196753"/>
            <a:ext cx="222885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800" b="1" i="0" u="none" strike="noStrike" cap="none" normalizeH="0" baseline="0" dirty="0" smtClean="0">
                <a:ln>
                  <a:noFill/>
                </a:ln>
                <a:solidFill>
                  <a:srgbClr val="00AC00"/>
                </a:solidFill>
                <a:effectLst/>
                <a:latin typeface="Arial" pitchFamily="34" charset="0"/>
                <a:cs typeface="Arial" pitchFamily="34" charset="0"/>
              </a:rPr>
              <a:t>Główny Inspekt</a:t>
            </a:r>
            <a:r>
              <a:rPr kumimoji="0" lang="pl-PL" sz="800" b="1" i="1" u="none" strike="noStrike" cap="none" normalizeH="0" baseline="0" dirty="0" smtClean="0">
                <a:ln>
                  <a:noFill/>
                </a:ln>
                <a:solidFill>
                  <a:srgbClr val="00AC00"/>
                </a:solidFill>
                <a:effectLst/>
                <a:latin typeface="Arial" pitchFamily="34" charset="0"/>
                <a:cs typeface="Arial" pitchFamily="34" charset="0"/>
              </a:rPr>
              <a:t>o</a:t>
            </a:r>
            <a:r>
              <a:rPr kumimoji="0" lang="pl-PL" sz="800" b="1" i="0" u="none" strike="noStrike" cap="none" normalizeH="0" baseline="0" dirty="0" smtClean="0">
                <a:ln>
                  <a:noFill/>
                </a:ln>
                <a:solidFill>
                  <a:srgbClr val="00AC00"/>
                </a:solidFill>
                <a:effectLst/>
                <a:latin typeface="Arial" pitchFamily="34" charset="0"/>
                <a:cs typeface="Arial" pitchFamily="34" charset="0"/>
              </a:rPr>
              <a:t>rat Ochrony Środowiska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rgbClr val="00AC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0" y="3501008"/>
            <a:ext cx="6804248" cy="3356992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179512" y="3501008"/>
            <a:ext cx="6768752" cy="187220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Wzmocnienie systemu oceny jakości powietrza </a:t>
            </a:r>
            <a:br>
              <a:rPr kumimoji="0" lang="pl-PL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pl-PL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i modernizacja sieci pomiarowych w oparciu </a:t>
            </a:r>
            <a:br>
              <a:rPr kumimoji="0" lang="pl-PL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pl-PL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o doświadczenia norweskie - projekty finansowane ze środków Mechanizmu Finansowego EOG</a:t>
            </a:r>
            <a:endParaRPr kumimoji="0" lang="pl-PL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6" name="Podtytuł 2"/>
          <p:cNvSpPr txBox="1">
            <a:spLocks/>
          </p:cNvSpPr>
          <p:nvPr/>
        </p:nvSpPr>
        <p:spPr>
          <a:xfrm>
            <a:off x="323528" y="5301208"/>
            <a:ext cx="4536504" cy="139256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l-PL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Anna Katarzyna</a:t>
            </a:r>
            <a:r>
              <a:rPr kumimoji="0" lang="pl-PL" sz="1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Wiech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l-PL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Barbara Toczko/Tomasz Frączkowski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l-PL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Ewa Palma/Magdalena Brodowska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l-PL" sz="12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l-PL" sz="1200" b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Departament Monitoringu i Informacji o Środowisku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l-PL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Główny Inspektorat Ochrony Środowiska </a:t>
            </a:r>
            <a:endParaRPr kumimoji="0" lang="pl-PL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l-PL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899592" y="1628800"/>
            <a:ext cx="7416824" cy="386598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sz="1800" b="1" dirty="0" smtClean="0">
                <a:solidFill>
                  <a:schemeClr val="tx1"/>
                </a:solidFill>
              </a:rPr>
              <a:t>Projekt 1, Działanie 1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Opracowanie koncepcji optymalizacji/modernizacji sieci pomiarowych z uwzględnieniem rozwiązań w zakresie narzędzi informatycznych i oprogramowania, serwisowania i obsługi technicznej stacji pomiarowych</a:t>
            </a:r>
            <a:endParaRPr lang="pl-PL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r>
              <a:rPr lang="pl-PL" sz="1800" b="1" dirty="0" smtClean="0">
                <a:solidFill>
                  <a:srgbClr val="990000"/>
                </a:solidFill>
              </a:rPr>
              <a:t>realizacja lata 2013-2015</a:t>
            </a:r>
          </a:p>
          <a:p>
            <a:endParaRPr lang="pl-PL" sz="1800" b="1" dirty="0" smtClean="0">
              <a:solidFill>
                <a:srgbClr val="990000"/>
              </a:solidFill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>
          <a:xfrm>
            <a:off x="467544" y="3429000"/>
            <a:ext cx="8208911" cy="3240360"/>
          </a:xfrm>
          <a:prstGeom prst="rect">
            <a:avLst/>
          </a:prstGeom>
        </p:spPr>
        <p:txBody>
          <a:bodyPr/>
          <a:lstStyle/>
          <a:p>
            <a:pPr marL="541338" indent="-541338" algn="just" defTabSz="541338">
              <a:defRPr/>
            </a:pPr>
            <a:r>
              <a:rPr lang="pl-PL" sz="1600" b="1" dirty="0" smtClean="0">
                <a:solidFill>
                  <a:srgbClr val="003366"/>
                </a:solidFill>
              </a:rPr>
              <a:t>III. 	Norweskie "dobre praktyki" w zakresie podejścia do oceny pięcioletniej z uwzględnieniem wytycznych dot. lokalizacji stacji  (lipiec 2013 – październik 2014 r.)</a:t>
            </a: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rgbClr val="003366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541338" marR="0" lvl="0" indent="-541338" algn="just" defTabSz="5413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l-PL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  <a:p>
            <a:pPr marL="541338" lvl="1" indent="-360363" algn="just" defTabSz="541338">
              <a:spcBef>
                <a:spcPct val="20000"/>
              </a:spcBef>
              <a:buFont typeface="+mj-lt"/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Wykonanie opracowania prezentującego norweskie doświadczenia i „dobre praktyki” w zakresie podejścia do oceny 5-letniej - praca analityczna NILU.</a:t>
            </a:r>
          </a:p>
          <a:p>
            <a:pPr marL="541338" indent="-360363" algn="just" defTabSz="541338">
              <a:spcBef>
                <a:spcPct val="20000"/>
              </a:spcBef>
              <a:buFont typeface="+mj-lt"/>
              <a:buAutoNum type="arabicPeriod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algn="just" defTabSz="541338">
              <a:spcBef>
                <a:spcPct val="20000"/>
              </a:spcBef>
              <a:buAutoNum type="arabicPeriod" startAt="2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Aktualizacja wskazówek do oceny pięcioletniej z uwzględnieniem wymogów decyzji 2011/850/WE.</a:t>
            </a:r>
          </a:p>
          <a:p>
            <a:pPr marL="541338" indent="-360363" algn="just" defTabSz="541338">
              <a:spcBef>
                <a:spcPct val="20000"/>
              </a:spcBef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algn="just" defTabSz="541338">
              <a:spcBef>
                <a:spcPct val="20000"/>
              </a:spcBef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3.	Wykonanie narzędzia informatycznego wspomagającego wykonanie przez WIOŚ pięcioletniej oceny jakości powietrza obejmującej lata 2010-2013 (OW).</a:t>
            </a:r>
          </a:p>
          <a:p>
            <a:pPr marL="0" marR="0" lvl="0" indent="0" algn="just" defTabSz="5413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pl-PL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899592" y="1844824"/>
            <a:ext cx="7416824" cy="386598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sz="1800" b="1" dirty="0" smtClean="0">
                <a:solidFill>
                  <a:schemeClr val="tx1"/>
                </a:solidFill>
              </a:rPr>
              <a:t>Projekt 1, Działanie 1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Opracowanie koncepcji optymalizacji/modernizacji sieci pomiarowych z uwzględnieniem rozwiązań w zakresie narzędzi informatycznych i oprogramowania, serwisowania i obsługi technicznej stacji pomiarowych</a:t>
            </a:r>
            <a:endParaRPr lang="pl-PL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r>
              <a:rPr lang="pl-PL" sz="1800" b="1" dirty="0" smtClean="0">
                <a:solidFill>
                  <a:srgbClr val="990000"/>
                </a:solidFill>
              </a:rPr>
              <a:t>realizacja lata 2013-2015</a:t>
            </a:r>
          </a:p>
          <a:p>
            <a:endParaRPr lang="pl-PL" sz="1800" b="1" dirty="0" smtClean="0">
              <a:solidFill>
                <a:srgbClr val="990000"/>
              </a:solidFill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>
          <a:xfrm>
            <a:off x="467544" y="3617640"/>
            <a:ext cx="8208911" cy="2475656"/>
          </a:xfrm>
          <a:prstGeom prst="rect">
            <a:avLst/>
          </a:prstGeom>
        </p:spPr>
        <p:txBody>
          <a:bodyPr/>
          <a:lstStyle/>
          <a:p>
            <a:pPr marL="541338" indent="-541338" algn="just" defTabSz="541338">
              <a:defRPr/>
            </a:pPr>
            <a:r>
              <a:rPr lang="pl-PL" sz="1600" b="1" dirty="0" smtClean="0">
                <a:solidFill>
                  <a:srgbClr val="003366"/>
                </a:solidFill>
              </a:rPr>
              <a:t>III. 	Norweskie "dobre praktyki" w zakresie podejścia do oceny pięcioletniej z uwzględnieniem wytycznych dot. lokalizacji stacji  (lipiec 2013 – październik 2014 r.)</a:t>
            </a:r>
            <a:endParaRPr kumimoji="0" lang="pl-PL" sz="1600" b="1" i="0" u="none" strike="noStrike" kern="1200" cap="none" spc="0" normalizeH="0" baseline="0" noProof="0" dirty="0" smtClean="0">
              <a:ln>
                <a:noFill/>
              </a:ln>
              <a:solidFill>
                <a:srgbClr val="003366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541338" marR="0" lvl="0" indent="-541338" algn="just" defTabSz="5413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l-PL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  <a:p>
            <a:pPr marL="514350" indent="-333375" algn="just" defTabSz="541338"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4.	Wykonanie wytycznych do lokalizacji stacji monitoringu jakości powietrza z uwzględnieniem doświadczeń norweskich w tym zakresie</a:t>
            </a:r>
          </a:p>
          <a:p>
            <a:pPr marL="514350" indent="-333375" algn="just" defTabSz="541338">
              <a:buFont typeface="Arial" charset="0"/>
              <a:buAutoNum type="arabicPeriod" startAt="4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14350" indent="-333375" algn="just" defTabSz="541338"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5.	Warsztaty dla WIOŚ poświęcone wykonaniu oceny pięcioletniej przez WIOŚ z udziałem NILU.</a:t>
            </a:r>
          </a:p>
          <a:p>
            <a:pPr marL="514350" indent="-333375" algn="just" defTabSz="541338"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14350" indent="-333375" algn="just" defTabSz="541338"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6.	Opracowanie raportu krajowego podsumowującego wyniki oceny pięcioletniej wykonanej przez WIOŚ.</a:t>
            </a:r>
            <a:endParaRPr kumimoji="0" lang="pl-PL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899592" y="1628800"/>
            <a:ext cx="7416824" cy="386598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sz="1800" b="1" dirty="0" smtClean="0">
                <a:solidFill>
                  <a:schemeClr val="tx1"/>
                </a:solidFill>
              </a:rPr>
              <a:t>Projekt 1, Działanie 1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Opracowanie koncepcji optymalizacji/modernizacji sieci pomiarowych z uwzględnieniem rozwiązań w zakresie narzędzi informatycznych i oprogramowania, serwisowania i obsługi technicznej stacji pomiarowych</a:t>
            </a:r>
            <a:endParaRPr lang="pl-PL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r>
              <a:rPr lang="pl-PL" sz="1800" b="1" dirty="0" smtClean="0">
                <a:solidFill>
                  <a:srgbClr val="990000"/>
                </a:solidFill>
              </a:rPr>
              <a:t>realizacja lata 2013-2015</a:t>
            </a:r>
          </a:p>
          <a:p>
            <a:endParaRPr lang="pl-PL" sz="1800" b="1" dirty="0" smtClean="0">
              <a:solidFill>
                <a:srgbClr val="990000"/>
              </a:solidFill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>
          <a:xfrm>
            <a:off x="467544" y="3429000"/>
            <a:ext cx="8136904" cy="3240360"/>
          </a:xfrm>
          <a:prstGeom prst="rect">
            <a:avLst/>
          </a:prstGeom>
        </p:spPr>
        <p:txBody>
          <a:bodyPr/>
          <a:lstStyle/>
          <a:p>
            <a:pPr marL="722313" indent="-722313" algn="just" defTabSz="541338">
              <a:defRPr/>
            </a:pPr>
            <a:r>
              <a:rPr lang="pl-PL" sz="1600" b="1" dirty="0" smtClean="0">
                <a:solidFill>
                  <a:srgbClr val="003366"/>
                </a:solidFill>
              </a:rPr>
              <a:t>IV. 	Analiza funkcjonowania sieci - koncepcja optymalizacji z uwzględnieniem uwarunkowań </a:t>
            </a:r>
            <a:r>
              <a:rPr lang="pl-PL" sz="1600" b="1" dirty="0" err="1" smtClean="0">
                <a:solidFill>
                  <a:srgbClr val="003366"/>
                </a:solidFill>
              </a:rPr>
              <a:t>prawno-organizacyjno-finansowych</a:t>
            </a:r>
            <a:r>
              <a:rPr lang="pl-PL" sz="1600" b="1" dirty="0" smtClean="0">
                <a:solidFill>
                  <a:srgbClr val="003366"/>
                </a:solidFill>
              </a:rPr>
              <a:t> (styczeń – październik 2015 r.)</a:t>
            </a:r>
          </a:p>
          <a:p>
            <a:pPr marL="514350" indent="-514350" algn="just" defTabSz="541338"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22313" algn="just" defTabSz="541338"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Analiza funkcjonowania zmodernizowanej sieci wzmocnionej zakupami sprzętu w ramach projektu 2 (Wzmocnienie potencjału technicznego Inspekcji Ochrony Środowiska poprzez zakup urządzeń pomiarowych) z uwzględnieniem uwarunkowań prawno -organizacyjno - finansowych oraz koncepcja dalszej optymalizacji  uwzględniająca doświadczenia norweskie.</a:t>
            </a:r>
            <a:endParaRPr lang="pl-PL" sz="1400" b="1" dirty="0" smtClean="0">
              <a:latin typeface="Garamond" pitchFamily="18" charset="0"/>
            </a:endParaRPr>
          </a:p>
          <a:p>
            <a:pPr marL="457200" indent="-457200" algn="just" defTabSz="541338">
              <a:buFont typeface="+mj-lt"/>
              <a:buAutoNum type="arabicPeriod"/>
              <a:defRPr/>
            </a:pPr>
            <a:endParaRPr lang="pl-PL" sz="1400" b="1" dirty="0" smtClean="0"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899592" y="1412776"/>
            <a:ext cx="7416824" cy="386598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sz="1800" b="1" dirty="0" smtClean="0">
                <a:solidFill>
                  <a:schemeClr val="tx1"/>
                </a:solidFill>
              </a:rPr>
              <a:t>Projekt 1, Działanie 2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Doskonalenie procedur QA/QC </a:t>
            </a:r>
            <a:endParaRPr lang="pl-PL" sz="2000" b="1" dirty="0" smtClean="0">
              <a:solidFill>
                <a:schemeClr val="tx1"/>
              </a:solidFill>
            </a:endParaRPr>
          </a:p>
          <a:p>
            <a:r>
              <a:rPr lang="pl-PL" sz="1800" b="1" dirty="0" smtClean="0">
                <a:solidFill>
                  <a:srgbClr val="990000"/>
                </a:solidFill>
              </a:rPr>
              <a:t>realizacja lata 2013-2015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>
          <a:xfrm>
            <a:off x="467544" y="2564904"/>
            <a:ext cx="8352928" cy="3240360"/>
          </a:xfrm>
          <a:prstGeom prst="rect">
            <a:avLst/>
          </a:prstGeom>
        </p:spPr>
        <p:txBody>
          <a:bodyPr/>
          <a:lstStyle/>
          <a:p>
            <a:pPr marL="541338" indent="-541338" algn="just" defTabSz="541338">
              <a:buAutoNum type="romanUcPeriod"/>
              <a:defRPr/>
            </a:pPr>
            <a:r>
              <a:rPr lang="pl-PL" sz="1600" b="1" dirty="0" smtClean="0">
                <a:solidFill>
                  <a:srgbClr val="003366"/>
                </a:solidFill>
              </a:rPr>
              <a:t>Koncepcja badań porównawczych pyłu PM10 i PM2,5 z uwzględnieniem składu (czerwiec – październik 2013 r.)</a:t>
            </a:r>
          </a:p>
          <a:p>
            <a:pPr marL="541338" indent="-541338" algn="just" defTabSz="541338">
              <a:buAutoNum type="romanUcPeriod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algn="just" defTabSz="541338"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Opracowanie koncepcji badań porównawczych pyłu PM10 i PM2,5 wraz z przeprowadzeniem badań zawartości metali ciężkich i B(a)P w pobranym pyle  w oparciu o doświadczenia norweskie.</a:t>
            </a:r>
          </a:p>
          <a:p>
            <a:pPr marL="541338" indent="-360363" algn="just" defTabSz="541338"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541338" algn="just" defTabSz="541338">
              <a:buAutoNum type="romanUcPeriod" startAt="2"/>
              <a:defRPr/>
            </a:pPr>
            <a:r>
              <a:rPr lang="pl-PL" sz="1600" b="1" dirty="0" smtClean="0">
                <a:solidFill>
                  <a:srgbClr val="003366"/>
                </a:solidFill>
              </a:rPr>
              <a:t>Analiza metodyk oznaczania składników pyłu drobnego (w tym sposobu mineralizacji prób) w oparciu o polskie i norweskie doświadczenia w tym zakresie. Opracowanie procedur (czerwiec 2013 r. – październik 2014 r.)</a:t>
            </a:r>
          </a:p>
          <a:p>
            <a:pPr marL="541338" indent="-541338" algn="just" defTabSz="541338">
              <a:buAutoNum type="romanUcPeriod" startAt="2"/>
              <a:defRPr/>
            </a:pPr>
            <a:endParaRPr lang="pl-PL" sz="1600" b="1" dirty="0" smtClean="0">
              <a:solidFill>
                <a:srgbClr val="003366"/>
              </a:solidFill>
            </a:endParaRPr>
          </a:p>
          <a:p>
            <a:pPr marL="541338" indent="-360363" algn="just" defTabSz="541338">
              <a:buFont typeface="+mj-lt"/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Analizy metodyk oznaczania składników pyłu drobnego (w tym mineralizacji prób) w oparciu o doświadczenia wynikające z funkcjonowania systemu w Norwegii – praca analityczna NILU.</a:t>
            </a:r>
          </a:p>
          <a:p>
            <a:pPr marL="541338" indent="-360363" algn="just" defTabSz="541338">
              <a:buFont typeface="+mj-lt"/>
              <a:buAutoNum type="arabicPeriod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algn="just" defTabSz="541338">
              <a:buFont typeface="+mj-lt"/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Opracowanie procedur QA/QC dla pyłu PM10 i PM2,5.</a:t>
            </a:r>
          </a:p>
          <a:p>
            <a:pPr marL="541338" indent="-360363" algn="just" defTabSz="541338">
              <a:buFont typeface="+mj-lt"/>
              <a:buAutoNum type="arabicPeriod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algn="just" defTabSz="541338">
              <a:buFont typeface="+mj-lt"/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Opracowanie oprogramowania do wyliczania niepewności dla zanieczyszczeń gazowych i pyłowych.</a:t>
            </a:r>
          </a:p>
          <a:p>
            <a:pPr marL="541338" indent="-360363" algn="just" defTabSz="541338">
              <a:buFont typeface="+mj-lt"/>
              <a:buAutoNum type="arabicPeriod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just" defTabSz="541338">
              <a:buFont typeface="+mj-lt"/>
              <a:buAutoNum type="arabicPeriod"/>
              <a:defRPr/>
            </a:pPr>
            <a:endParaRPr lang="pl-PL" sz="1400" b="1" dirty="0" smtClean="0"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899592" y="1412776"/>
            <a:ext cx="7416824" cy="386598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sz="1800" b="1" dirty="0" smtClean="0">
                <a:solidFill>
                  <a:schemeClr val="tx1"/>
                </a:solidFill>
              </a:rPr>
              <a:t>Projekt 1, Działanie 2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Doskonalenie procedur QA/QC </a:t>
            </a:r>
            <a:endParaRPr lang="pl-PL" sz="2000" b="1" dirty="0" smtClean="0">
              <a:solidFill>
                <a:schemeClr val="tx1"/>
              </a:solidFill>
            </a:endParaRPr>
          </a:p>
          <a:p>
            <a:r>
              <a:rPr lang="pl-PL" sz="1800" b="1" dirty="0" smtClean="0">
                <a:solidFill>
                  <a:srgbClr val="990000"/>
                </a:solidFill>
              </a:rPr>
              <a:t>realizacja lata 2013-2015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>
          <a:xfrm>
            <a:off x="467544" y="2564904"/>
            <a:ext cx="8208912" cy="3240360"/>
          </a:xfrm>
          <a:prstGeom prst="rect">
            <a:avLst/>
          </a:prstGeom>
        </p:spPr>
        <p:txBody>
          <a:bodyPr/>
          <a:lstStyle/>
          <a:p>
            <a:pPr marL="541338" indent="-541338" algn="just" defTabSz="541338">
              <a:buFontTx/>
              <a:buAutoNum type="romanUcPeriod" startAt="3"/>
              <a:defRPr/>
            </a:pPr>
            <a:r>
              <a:rPr lang="pl-PL" sz="1600" b="1" dirty="0" smtClean="0">
                <a:solidFill>
                  <a:srgbClr val="003366"/>
                </a:solidFill>
              </a:rPr>
              <a:t>Przeprowadzenie badań porównawczych z udziałem </a:t>
            </a:r>
            <a:r>
              <a:rPr lang="pl-PL" sz="1600" b="1" dirty="0" err="1" smtClean="0">
                <a:solidFill>
                  <a:srgbClr val="003366"/>
                </a:solidFill>
              </a:rPr>
              <a:t>poborników</a:t>
            </a:r>
            <a:r>
              <a:rPr lang="pl-PL" sz="1600" b="1" dirty="0" smtClean="0">
                <a:solidFill>
                  <a:srgbClr val="003366"/>
                </a:solidFill>
              </a:rPr>
              <a:t> norweskich, analiza wyników i sporządzenie raportu z badań (marzec 2014 r. – kwiecień 2015 r.)</a:t>
            </a:r>
          </a:p>
          <a:p>
            <a:pPr marL="266700" indent="-266700" algn="just" defTabSz="541338">
              <a:defRPr/>
            </a:pPr>
            <a:endParaRPr lang="pl-PL" sz="1600" b="1" dirty="0" smtClean="0">
              <a:solidFill>
                <a:srgbClr val="993300"/>
              </a:solidFill>
              <a:latin typeface="Garamond" pitchFamily="18" charset="0"/>
            </a:endParaRPr>
          </a:p>
          <a:p>
            <a:pPr marL="541338" indent="-269875" algn="just" defTabSz="541338">
              <a:buFont typeface="+mj-lt"/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Przeprowadzenie badań porównawczych dla pyłu PM10 i PM2.5, metali ciężkich i B(a)P (udział NILU).</a:t>
            </a:r>
          </a:p>
          <a:p>
            <a:pPr marL="541338" indent="-269875" algn="just" defTabSz="541338"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269875" algn="just" defTabSz="541338"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	Analiza procedur pyłowych pod kątem wyników uzyskanych z badań porównawczych i badań równoważności pyłu PM10 i PM2,5 .</a:t>
            </a:r>
          </a:p>
          <a:p>
            <a:pPr marL="541338" indent="-269875" algn="just" defTabSz="541338">
              <a:buFont typeface="+mj-lt"/>
              <a:buAutoNum type="arabicPeriod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269875" algn="just" defTabSz="541338"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3.	Opracowanie wyników badań porównawczych, raport końcowy z badań .</a:t>
            </a:r>
          </a:p>
          <a:p>
            <a:pPr marL="541338" indent="-269875" algn="just" defTabSz="541338">
              <a:buFont typeface="+mj-lt"/>
              <a:buAutoNum type="arabicPeriod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541338" algn="just" defTabSz="541338">
              <a:defRPr/>
            </a:pPr>
            <a:r>
              <a:rPr lang="pl-PL" sz="1600" b="1" dirty="0" smtClean="0">
                <a:solidFill>
                  <a:srgbClr val="003366"/>
                </a:solidFill>
              </a:rPr>
              <a:t>IV. 	Warsztaty dla WIOŚ (październik 2013 r. – maj 2015 r.)</a:t>
            </a:r>
          </a:p>
          <a:p>
            <a:pPr marL="722313" indent="-722313" algn="ctr" defTabSz="541338"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269875" defTabSz="541338"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Warsztaty dla WIOŚ mające na celu dzielenie się wiedzą i dobrymi praktykami – październik 2013 r., październik 2014 r. i maj 2015 r.</a:t>
            </a:r>
          </a:p>
          <a:p>
            <a:pPr marL="541338" indent="-360363" algn="just" defTabSz="541338">
              <a:buFont typeface="+mj-lt"/>
              <a:buAutoNum type="arabicPeriod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just" defTabSz="541338">
              <a:buFont typeface="+mj-lt"/>
              <a:buAutoNum type="arabicPeriod"/>
              <a:defRPr/>
            </a:pPr>
            <a:endParaRPr lang="pl-PL" sz="1400" b="1" dirty="0" smtClean="0"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899592" y="1412776"/>
            <a:ext cx="7416824" cy="386598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sz="1800" b="1" dirty="0" smtClean="0">
                <a:solidFill>
                  <a:schemeClr val="tx1"/>
                </a:solidFill>
              </a:rPr>
              <a:t>Projekt 1, Działanie 2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Doskonalenie procedur QA/QC </a:t>
            </a:r>
            <a:endParaRPr lang="pl-PL" sz="2000" b="1" dirty="0" smtClean="0">
              <a:solidFill>
                <a:schemeClr val="tx1"/>
              </a:solidFill>
            </a:endParaRPr>
          </a:p>
          <a:p>
            <a:r>
              <a:rPr lang="pl-PL" sz="1800" b="1" dirty="0" smtClean="0">
                <a:solidFill>
                  <a:srgbClr val="990000"/>
                </a:solidFill>
              </a:rPr>
              <a:t>realizacja lata 2013-2015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>
          <a:xfrm>
            <a:off x="467544" y="2780928"/>
            <a:ext cx="8208912" cy="3240360"/>
          </a:xfrm>
          <a:prstGeom prst="rect">
            <a:avLst/>
          </a:prstGeom>
        </p:spPr>
        <p:txBody>
          <a:bodyPr/>
          <a:lstStyle/>
          <a:p>
            <a:pPr marL="541338" indent="-541338" algn="just" defTabSz="541338">
              <a:defRPr/>
            </a:pPr>
            <a:r>
              <a:rPr lang="pl-PL" sz="1600" b="1" dirty="0" smtClean="0">
                <a:solidFill>
                  <a:srgbClr val="003366"/>
                </a:solidFill>
              </a:rPr>
              <a:t>V. 	Wskazówki dotyczące prowadzenia badań równoważności w pomiarach pyłu PM10 i PM2,5 z uwzględnieniem doświadczeń norweskich (czerwiec 2013 r. – kwiecień 2015 r.)</a:t>
            </a:r>
          </a:p>
          <a:p>
            <a:pPr marL="541338" indent="-541338" algn="just" defTabSz="541338">
              <a:defRPr/>
            </a:pPr>
            <a:endParaRPr lang="pl-PL" sz="1400" b="1" dirty="0" smtClean="0">
              <a:solidFill>
                <a:srgbClr val="993300"/>
              </a:solidFill>
            </a:endParaRPr>
          </a:p>
          <a:p>
            <a:pPr marL="541338" indent="-360363" defTabSz="541338">
              <a:buFont typeface="Arial" charset="0"/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Opracowanie koncepcji prowadzenia badań równoważności w pomiarach pyłu PM10 i PM2,5 – praca analityczna NILU.</a:t>
            </a:r>
          </a:p>
          <a:p>
            <a:pPr marL="541338" indent="-360363" defTabSz="541338">
              <a:buFont typeface="Arial" charset="0"/>
              <a:buAutoNum type="arabicPeriod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defTabSz="541338">
              <a:buFont typeface="Arial" charset="0"/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Nadzór merytoryczny nad badaniami równoważności z udziałem przedstawicieli NILU.</a:t>
            </a:r>
          </a:p>
          <a:p>
            <a:pPr marL="541338" indent="-360363" defTabSz="541338">
              <a:buFont typeface="Arial" charset="0"/>
              <a:buAutoNum type="arabicPeriod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defTabSz="541338">
              <a:buFont typeface="Arial" charset="0"/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Opracowanie wyników badań równoważności, raport końcowy z badań, w tym analiza NILU.</a:t>
            </a:r>
          </a:p>
          <a:p>
            <a:pPr marL="541338" indent="-360363" defTabSz="541338">
              <a:buFont typeface="Arial" charset="0"/>
              <a:buAutoNum type="arabicPeriod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defTabSz="541338">
              <a:buFont typeface="Arial" charset="0"/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Wizyta studyjna pracowników GIOŚ/WIOŚ w Norwegii.</a:t>
            </a:r>
          </a:p>
          <a:p>
            <a:pPr marL="541338" indent="-360363" algn="just" defTabSz="541338">
              <a:buAutoNum type="romanUcPeriod" startAt="3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algn="just" defTabSz="541338">
              <a:buFont typeface="+mj-lt"/>
              <a:buAutoNum type="arabicPeriod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just" defTabSz="541338">
              <a:buFont typeface="+mj-lt"/>
              <a:buAutoNum type="arabicPeriod"/>
              <a:defRPr/>
            </a:pPr>
            <a:endParaRPr lang="pl-PL" sz="1400" b="1" dirty="0" smtClean="0"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899592" y="1340768"/>
            <a:ext cx="7416824" cy="386598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sz="1800" b="1" dirty="0" smtClean="0">
                <a:solidFill>
                  <a:schemeClr val="tx1"/>
                </a:solidFill>
              </a:rPr>
              <a:t>Projekt 1, Działanie 3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 Dostosowanie oceny jakości powietrza do wymagań określonych w nowej decyzji sprawozdawczej UE, ze szczególnym uwzględnieniem danych przestrzennych i modelowania</a:t>
            </a:r>
            <a:endParaRPr lang="pl-PL" sz="2000" b="1" dirty="0" smtClean="0">
              <a:solidFill>
                <a:schemeClr val="tx1"/>
              </a:solidFill>
            </a:endParaRPr>
          </a:p>
          <a:p>
            <a:r>
              <a:rPr lang="pl-PL" sz="1800" b="1" dirty="0" smtClean="0">
                <a:solidFill>
                  <a:srgbClr val="990000"/>
                </a:solidFill>
              </a:rPr>
              <a:t>realizacja lata 2013-2015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>
          <a:xfrm>
            <a:off x="467544" y="3140968"/>
            <a:ext cx="8208912" cy="3240360"/>
          </a:xfrm>
          <a:prstGeom prst="rect">
            <a:avLst/>
          </a:prstGeom>
        </p:spPr>
        <p:txBody>
          <a:bodyPr/>
          <a:lstStyle/>
          <a:p>
            <a:pPr marL="450850" indent="-450850" algn="just">
              <a:buFont typeface="Arial" charset="0"/>
              <a:buNone/>
              <a:defRPr/>
            </a:pPr>
            <a:r>
              <a:rPr lang="pl-PL" sz="1600" b="1" dirty="0" smtClean="0">
                <a:solidFill>
                  <a:srgbClr val="003366"/>
                </a:solidFill>
              </a:rPr>
              <a:t>I.	</a:t>
            </a:r>
            <a:r>
              <a:rPr lang="pl-PL" sz="1600" b="1" dirty="0" smtClean="0">
                <a:solidFill>
                  <a:srgbClr val="003366"/>
                </a:solidFill>
                <a:cs typeface="Arial" pitchFamily="34" charset="0"/>
              </a:rPr>
              <a:t>Opracowanie wstępnej koncepcji wdrożenia wspomagania systemu oceny jakości powietrza w oparciu o doświadczenia norweskie (czerwiec – październik 2013 r.)</a:t>
            </a:r>
          </a:p>
          <a:p>
            <a:pPr algn="just">
              <a:buFont typeface="Arial" charset="0"/>
              <a:buNone/>
              <a:defRPr/>
            </a:pPr>
            <a:r>
              <a:rPr lang="pl-PL" sz="1400" b="1" dirty="0" smtClean="0">
                <a:cs typeface="Arial" pitchFamily="34" charset="0"/>
              </a:rPr>
              <a:t> </a:t>
            </a:r>
          </a:p>
          <a:p>
            <a:pPr marL="457200" indent="-276225" algn="just"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</a:t>
            </a:r>
            <a:r>
              <a:rPr lang="pl-PL" sz="1400" b="1" dirty="0" smtClean="0">
                <a:cs typeface="Arial" pitchFamily="34" charset="0"/>
              </a:rPr>
              <a:t>. 	</a:t>
            </a: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Analiza/modyfikacja koncepcji wspomagania systemu oceny jakości powietrza metodą modelowania opracowanej w ramach pracy pt.: „Opracowanie projektu wspomagania systemu oceny jakości powietrza w oparciu o metody analiz przestrzennych" .</a:t>
            </a:r>
          </a:p>
          <a:p>
            <a:pPr marL="457200" indent="-276225" algn="just">
              <a:buFont typeface="Arial" charset="0"/>
              <a:buAutoNum type="alphaLcParenR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457200" indent="-276225" algn="just"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2.	Wybór modelu możliwego do zastosowania w warunkach krajowych na potrzeby wspomagania systemu oceny jakości powietrza i określenie niezbędnych danych wejściowych do modelowania.</a:t>
            </a:r>
          </a:p>
          <a:p>
            <a:pPr marL="457200" indent="-276225" algn="just">
              <a:buFont typeface="Arial" charset="0"/>
              <a:buAutoNum type="alphaLcParenR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457200" indent="-276225" algn="just"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3.	Opracowanie zawierające wstępną koncepcję wdrożenia wspomagania systemu oceny jakości powietrza.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899592" y="1340768"/>
            <a:ext cx="7416824" cy="386598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sz="1800" b="1" dirty="0" smtClean="0">
                <a:solidFill>
                  <a:schemeClr val="tx1"/>
                </a:solidFill>
              </a:rPr>
              <a:t>Projekt 1, Działanie 3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 Dostosowanie oceny jakości powietrza do wymagań określonych w nowej decyzji sprawozdawczej UE, ze szczególnym uwzględnieniem danych przestrzennych i modelowania</a:t>
            </a:r>
            <a:endParaRPr lang="pl-PL" sz="2000" b="1" dirty="0" smtClean="0">
              <a:solidFill>
                <a:schemeClr val="tx1"/>
              </a:solidFill>
            </a:endParaRPr>
          </a:p>
          <a:p>
            <a:r>
              <a:rPr lang="pl-PL" sz="1800" b="1" dirty="0" smtClean="0">
                <a:solidFill>
                  <a:srgbClr val="990000"/>
                </a:solidFill>
              </a:rPr>
              <a:t>realizacja lata 2013-2015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>
          <a:xfrm>
            <a:off x="467544" y="3140968"/>
            <a:ext cx="8208912" cy="3240360"/>
          </a:xfrm>
          <a:prstGeom prst="rect">
            <a:avLst/>
          </a:prstGeom>
        </p:spPr>
        <p:txBody>
          <a:bodyPr/>
          <a:lstStyle/>
          <a:p>
            <a:pPr marL="541338" indent="-541338" algn="just">
              <a:buFont typeface="Arial" charset="0"/>
              <a:buAutoNum type="romanUcPeriod" startAt="2"/>
              <a:defRPr/>
            </a:pPr>
            <a:r>
              <a:rPr lang="pl-PL" sz="1600" b="1" dirty="0" smtClean="0">
                <a:solidFill>
                  <a:srgbClr val="003366"/>
                </a:solidFill>
                <a:cs typeface="Arial" pitchFamily="34" charset="0"/>
              </a:rPr>
              <a:t>Wykonanie pilotażowej oceny jakości powietrza z wykorzystaniem wybranego modelu (wrzesień 2013 r.– wrzesień 2015 r.) </a:t>
            </a:r>
          </a:p>
          <a:p>
            <a:pPr marL="541338" indent="-541338" algn="just">
              <a:buFont typeface="Arial" charset="0"/>
              <a:buAutoNum type="romanUcPeriod" startAt="2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541338" indent="-360363" algn="just"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Zgromadzenie niezbędnych danych wejściowych do modelowania (innych niż dane emisyjne).</a:t>
            </a:r>
          </a:p>
          <a:p>
            <a:pPr marL="541338" indent="-360363" algn="just">
              <a:buAutoNum type="arabicPeriod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541338" indent="-360363" algn="just">
              <a:buAutoNum type="arabicPeriod" startAt="2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Przetestowanie wybranego modelu poprzez wykonanie pilotażowej oceny jakości powietrza.</a:t>
            </a:r>
          </a:p>
          <a:p>
            <a:pPr marL="541338" indent="-360363" algn="just">
              <a:buAutoNum type="arabicPeriod" startAt="2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541338" indent="-360363" algn="just">
              <a:buAutoNum type="arabicPeriod" startAt="3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Analiza wyników z modelowania pod kątem: dotrzymania poprawności otrzymanych wyników, czasochłonności, dokładności metody. </a:t>
            </a:r>
          </a:p>
          <a:p>
            <a:pPr marL="541338" indent="-360363" algn="just">
              <a:buAutoNum type="arabicPeriod" startAt="3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541338" indent="-360363" algn="just"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4.	Przygotowanie wyników modelowania dla potrzeb rocznej oceny jakości powietrza, w formatach zgodnych z wytycznymi decyzji wykonawczej Komisji 2011/850/WE ustanawiającej zasady stosowania dyrektyw 2004/107/WE i 2008/50/WE Parlamentu Europejskiego i Rady w odniesieniu do systemu wzajemnej wymiany informacji oraz sprawozdań dotyczących jakości otaczającego powietrza.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899592" y="1340768"/>
            <a:ext cx="7416824" cy="18002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sz="1800" b="1" dirty="0" smtClean="0">
                <a:solidFill>
                  <a:schemeClr val="tx1"/>
                </a:solidFill>
              </a:rPr>
              <a:t>Projekt 1, Działanie 3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 Dostosowanie oceny jakości powietrza do wymagań określonych w nowej decyzji sprawozdawczej UE, ze szczególnym uwzględnieniem danych przestrzennych i modelowania</a:t>
            </a:r>
            <a:endParaRPr lang="pl-PL" sz="2000" b="1" dirty="0" smtClean="0">
              <a:solidFill>
                <a:schemeClr val="tx1"/>
              </a:solidFill>
            </a:endParaRPr>
          </a:p>
          <a:p>
            <a:pPr marL="541338" indent="-541338" defTabSz="541338">
              <a:defRPr/>
            </a:pPr>
            <a:r>
              <a:rPr lang="pl-PL" sz="1800" b="1" dirty="0" smtClean="0">
                <a:solidFill>
                  <a:srgbClr val="990000"/>
                </a:solidFill>
              </a:rPr>
              <a:t>realizacja lata 2013-2015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>
          <a:xfrm>
            <a:off x="467544" y="3284984"/>
            <a:ext cx="8208912" cy="3096344"/>
          </a:xfrm>
          <a:prstGeom prst="rect">
            <a:avLst/>
          </a:prstGeom>
        </p:spPr>
        <p:txBody>
          <a:bodyPr/>
          <a:lstStyle/>
          <a:p>
            <a:pPr marL="541338" indent="-541338" algn="just">
              <a:spcBef>
                <a:spcPct val="0"/>
              </a:spcBef>
              <a:buAutoNum type="romanUcPeriod" startAt="3"/>
            </a:pPr>
            <a:r>
              <a:rPr lang="pl-PL" sz="1600" b="1" dirty="0" smtClean="0">
                <a:solidFill>
                  <a:srgbClr val="003366"/>
                </a:solidFill>
                <a:ea typeface="Times New Roman" pitchFamily="18" charset="0"/>
                <a:cs typeface="Arial" charset="0"/>
              </a:rPr>
              <a:t>Analiza i aktualizacja wstępnej koncepcji wdrożenia wspomagania systemu oceny jakości powietrza o doświadczenia nabyte w ramach realizacji działania </a:t>
            </a:r>
          </a:p>
          <a:p>
            <a:pPr marL="541338" indent="-541338" algn="just">
              <a:spcBef>
                <a:spcPct val="0"/>
              </a:spcBef>
            </a:pPr>
            <a:r>
              <a:rPr lang="pl-PL" sz="1600" b="1" dirty="0" smtClean="0">
                <a:solidFill>
                  <a:srgbClr val="003366"/>
                </a:solidFill>
                <a:ea typeface="Times New Roman" pitchFamily="18" charset="0"/>
                <a:cs typeface="Arial" charset="0"/>
              </a:rPr>
              <a:t>	(sierpień – listopad 2015 r.)</a:t>
            </a:r>
          </a:p>
          <a:p>
            <a:pPr marL="541338" indent="-541338" algn="just">
              <a:spcBef>
                <a:spcPct val="0"/>
              </a:spcBef>
              <a:buAutoNum type="romanUcPeriod" startAt="3"/>
            </a:pPr>
            <a:endParaRPr lang="pl-PL" sz="1600" b="1" dirty="0" smtClean="0">
              <a:solidFill>
                <a:srgbClr val="003366"/>
              </a:solidFill>
              <a:ea typeface="Times New Roman" pitchFamily="18" charset="0"/>
              <a:cs typeface="Arial" charset="0"/>
            </a:endParaRPr>
          </a:p>
          <a:p>
            <a:pPr marL="541338" indent="-541338" algn="just">
              <a:spcBef>
                <a:spcPct val="0"/>
              </a:spcBef>
            </a:pPr>
            <a:r>
              <a:rPr lang="pl-PL" sz="1600" b="1" dirty="0" smtClean="0">
                <a:latin typeface="Garamond" pitchFamily="18" charset="0"/>
              </a:rPr>
              <a:t>	</a:t>
            </a: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 na podstawie zadania I. i II. przygotowanie koncepcji wdrożenia wspomagania systemu oceny jakości powietrza.</a:t>
            </a: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  <a:ea typeface="Times New Roman" pitchFamily="18" charset="0"/>
              <a:cs typeface="Arial" charset="0"/>
            </a:endParaRPr>
          </a:p>
          <a:p>
            <a:pPr algn="just">
              <a:spcBef>
                <a:spcPct val="0"/>
              </a:spcBef>
            </a:pPr>
            <a:endParaRPr lang="pl-PL" sz="1600" b="1" dirty="0" smtClean="0">
              <a:solidFill>
                <a:srgbClr val="003366"/>
              </a:solidFill>
            </a:endParaRPr>
          </a:p>
          <a:p>
            <a:pPr marL="631825" indent="-631825" algn="just">
              <a:spcBef>
                <a:spcPct val="0"/>
              </a:spcBef>
              <a:buAutoNum type="romanUcPeriod" startAt="4"/>
              <a:tabLst>
                <a:tab pos="541338" algn="l"/>
              </a:tabLst>
            </a:pPr>
            <a:r>
              <a:rPr lang="pl-PL" sz="1600" b="1" dirty="0" smtClean="0">
                <a:solidFill>
                  <a:srgbClr val="003366"/>
                </a:solidFill>
              </a:rPr>
              <a:t>Warsztaty dla WIOŚ z zakresu modelowania jakości powietrza - październik 2015 r. </a:t>
            </a:r>
          </a:p>
          <a:p>
            <a:pPr algn="just">
              <a:spcBef>
                <a:spcPct val="0"/>
              </a:spcBef>
            </a:pPr>
            <a:endParaRPr lang="pl-PL" sz="1600" b="1" dirty="0" smtClean="0">
              <a:solidFill>
                <a:srgbClr val="000000"/>
              </a:solidFill>
              <a:latin typeface="Garamond" pitchFamily="18" charset="0"/>
              <a:ea typeface="Times New Roman" pitchFamily="18" charset="0"/>
              <a:cs typeface="Arial" charset="0"/>
            </a:endParaRPr>
          </a:p>
          <a:p>
            <a:pPr algn="just">
              <a:spcBef>
                <a:spcPct val="0"/>
              </a:spcBef>
            </a:pPr>
            <a:endParaRPr lang="pl-PL" sz="1600" b="1" dirty="0" smtClean="0">
              <a:solidFill>
                <a:srgbClr val="000000"/>
              </a:solidFill>
              <a:latin typeface="Garamond" pitchFamily="18" charset="0"/>
              <a:ea typeface="Times New Roman" pitchFamily="18" charset="0"/>
              <a:cs typeface="Arial" charset="0"/>
            </a:endParaRPr>
          </a:p>
          <a:p>
            <a:pPr algn="just">
              <a:spcBef>
                <a:spcPct val="0"/>
              </a:spcBef>
            </a:pPr>
            <a:endParaRPr lang="pl-PL" sz="1600" b="1" dirty="0" smtClean="0">
              <a:solidFill>
                <a:srgbClr val="000000"/>
              </a:solidFill>
              <a:latin typeface="Garamond" pitchFamily="18" charset="0"/>
              <a:ea typeface="Times New Roman" pitchFamily="18" charset="0"/>
              <a:cs typeface="Arial" charset="0"/>
            </a:endParaRPr>
          </a:p>
          <a:p>
            <a:pPr algn="just">
              <a:spcBef>
                <a:spcPct val="0"/>
              </a:spcBef>
            </a:pPr>
            <a:endParaRPr lang="pl-PL" sz="1600" b="1" dirty="0" smtClean="0">
              <a:latin typeface="Garamond" pitchFamily="18" charset="0"/>
              <a:ea typeface="Times New Roman" pitchFamily="18" charset="0"/>
              <a:cs typeface="Arial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2286000" y="23825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722313" indent="-722313" algn="ctr" defTabSz="541338">
              <a:defRPr/>
            </a:pPr>
            <a:endParaRPr lang="pl-PL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269875" defTabSz="541338">
              <a:defRPr/>
            </a:pPr>
            <a:r>
              <a:rPr lang="pl-P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endParaRPr lang="pl-PL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776864" cy="18002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sz="1800" b="1" dirty="0" smtClean="0">
                <a:solidFill>
                  <a:schemeClr val="tx1"/>
                </a:solidFill>
              </a:rPr>
              <a:t>Projekt 1, Działanie 4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 Zapewnienie danych o emisji ze źródeł punktowych i powierzchniowych, w tym identyfikacja źródeł emisji</a:t>
            </a:r>
            <a:endParaRPr lang="pl-PL" sz="2000" b="1" dirty="0" smtClean="0">
              <a:solidFill>
                <a:schemeClr val="tx1"/>
              </a:solidFill>
            </a:endParaRPr>
          </a:p>
          <a:p>
            <a:pPr marL="541338" indent="-541338" defTabSz="541338">
              <a:defRPr/>
            </a:pPr>
            <a:r>
              <a:rPr lang="pl-PL" sz="1800" b="1" dirty="0" smtClean="0">
                <a:solidFill>
                  <a:srgbClr val="990000"/>
                </a:solidFill>
              </a:rPr>
              <a:t>realizacja lata 2013-2015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>
          <a:xfrm>
            <a:off x="467544" y="3284984"/>
            <a:ext cx="8208912" cy="3096344"/>
          </a:xfrm>
          <a:prstGeom prst="rect">
            <a:avLst/>
          </a:prstGeom>
        </p:spPr>
        <p:txBody>
          <a:bodyPr/>
          <a:lstStyle/>
          <a:p>
            <a:pPr marL="400050" indent="-400050">
              <a:buFont typeface="Arial" charset="0"/>
              <a:buAutoNum type="romanUcPeriod"/>
              <a:tabLst>
                <a:tab pos="541338" algn="l"/>
              </a:tabLst>
              <a:defRPr/>
            </a:pPr>
            <a:r>
              <a:rPr lang="pl-PL" sz="1600" b="1" dirty="0" smtClean="0">
                <a:solidFill>
                  <a:srgbClr val="003366"/>
                </a:solidFill>
                <a:cs typeface="Arial" pitchFamily="34" charset="0"/>
              </a:rPr>
              <a:t>Opracowanie założeń do wykonywania inwentaryzacji emisji (lipiec – listopad 2013 r.)</a:t>
            </a:r>
          </a:p>
          <a:p>
            <a:pPr marL="400050" indent="-400050">
              <a:buFont typeface="Arial" charset="0"/>
              <a:buAutoNum type="romanUcPeriod"/>
              <a:tabLst>
                <a:tab pos="541338" algn="l"/>
              </a:tabLst>
              <a:defRPr/>
            </a:pPr>
            <a:endParaRPr lang="pl-PL" sz="1600" b="1" dirty="0" smtClean="0">
              <a:solidFill>
                <a:srgbClr val="003366"/>
              </a:solidFill>
              <a:cs typeface="Arial" pitchFamily="34" charset="0"/>
            </a:endParaRPr>
          </a:p>
          <a:p>
            <a:pPr marL="541338" indent="-360363" algn="just"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Przegląd istniejących baz emisji do powietrza oraz innych baz zawierających informacje niezbędne do wyznaczenia emisji liniowych i powierzchniowych, pod kątem danych niezbędnych do modelowania.</a:t>
            </a:r>
          </a:p>
          <a:p>
            <a:pPr marL="541338" indent="-360363" algn="just">
              <a:buAutoNum type="arabicPeriod"/>
              <a:defRPr/>
            </a:pPr>
            <a:endParaRPr lang="pl-PL" sz="1600" b="1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541338" indent="-360363" algn="just">
              <a:defRPr/>
            </a:pPr>
            <a:r>
              <a:rPr lang="pl-PL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2.</a:t>
            </a: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	Wytyczne/metodyki do szacowania emisji: zakres i sposób obliczania, gromadzenia danych dla poszczególnych źródeł .</a:t>
            </a:r>
          </a:p>
          <a:p>
            <a:pPr marL="457200" indent="-457200">
              <a:buFont typeface="Arial" charset="0"/>
              <a:buNone/>
              <a:defRPr/>
            </a:pPr>
            <a:endParaRPr lang="pl-PL" sz="1400" dirty="0" smtClean="0">
              <a:cs typeface="Arial" pitchFamily="34" charset="0"/>
            </a:endParaRPr>
          </a:p>
          <a:p>
            <a:pPr marL="457200" indent="-457200">
              <a:buFont typeface="Arial" charset="0"/>
              <a:buAutoNum type="romanUcPeriod" startAt="2"/>
              <a:defRPr/>
            </a:pPr>
            <a:r>
              <a:rPr lang="pl-PL" sz="1600" b="1" dirty="0" smtClean="0">
                <a:solidFill>
                  <a:srgbClr val="003366"/>
                </a:solidFill>
                <a:cs typeface="Arial" pitchFamily="34" charset="0"/>
              </a:rPr>
              <a:t>Opracowanie formularzy/ankiet do gromadzenia danych </a:t>
            </a:r>
          </a:p>
          <a:p>
            <a:pPr marL="457200" indent="-457200">
              <a:defRPr/>
            </a:pPr>
            <a:r>
              <a:rPr lang="pl-PL" sz="1600" b="1" dirty="0" smtClean="0">
                <a:solidFill>
                  <a:srgbClr val="003366"/>
                </a:solidFill>
                <a:cs typeface="Arial" pitchFamily="34" charset="0"/>
              </a:rPr>
              <a:t>	(listopad 2013 r. – styczeń 2014 r.)</a:t>
            </a:r>
            <a:endParaRPr lang="pl-PL" sz="1600" b="1" dirty="0" smtClean="0">
              <a:solidFill>
                <a:srgbClr val="003366"/>
              </a:solidFill>
              <a:ea typeface="Times New Roman" pitchFamily="18" charset="0"/>
              <a:cs typeface="Arial" charset="0"/>
            </a:endParaRPr>
          </a:p>
          <a:p>
            <a:pPr algn="just">
              <a:spcBef>
                <a:spcPct val="0"/>
              </a:spcBef>
            </a:pPr>
            <a:endParaRPr lang="pl-PL" sz="1600" b="1" dirty="0" smtClean="0">
              <a:solidFill>
                <a:srgbClr val="000000"/>
              </a:solidFill>
              <a:latin typeface="Garamond" pitchFamily="18" charset="0"/>
              <a:ea typeface="Times New Roman" pitchFamily="18" charset="0"/>
              <a:cs typeface="Arial" charset="0"/>
            </a:endParaRPr>
          </a:p>
          <a:p>
            <a:pPr algn="just">
              <a:spcBef>
                <a:spcPct val="0"/>
              </a:spcBef>
            </a:pPr>
            <a:endParaRPr lang="pl-PL" sz="1600" b="1" dirty="0" smtClean="0">
              <a:solidFill>
                <a:srgbClr val="000000"/>
              </a:solidFill>
              <a:latin typeface="Garamond" pitchFamily="18" charset="0"/>
              <a:ea typeface="Times New Roman" pitchFamily="18" charset="0"/>
              <a:cs typeface="Arial" charset="0"/>
            </a:endParaRPr>
          </a:p>
          <a:p>
            <a:pPr algn="just">
              <a:spcBef>
                <a:spcPct val="0"/>
              </a:spcBef>
            </a:pPr>
            <a:endParaRPr lang="pl-PL" sz="1600" b="1" dirty="0" smtClean="0">
              <a:latin typeface="Garamond" pitchFamily="18" charset="0"/>
              <a:ea typeface="Times New Roman" pitchFamily="18" charset="0"/>
              <a:cs typeface="Arial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2286000" y="23825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722313" indent="-722313" algn="ctr" defTabSz="541338">
              <a:defRPr/>
            </a:pPr>
            <a:endParaRPr lang="pl-PL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269875" defTabSz="541338">
              <a:defRPr/>
            </a:pPr>
            <a:r>
              <a:rPr lang="pl-P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B.Toczko\Zdjecia\Gliwice\_MG_03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772816"/>
            <a:ext cx="1403647" cy="5085184"/>
          </a:xfrm>
          <a:prstGeom prst="rect">
            <a:avLst/>
          </a:prstGeom>
          <a:noFill/>
        </p:spPr>
      </p:pic>
      <p:sp>
        <p:nvSpPr>
          <p:cNvPr id="8" name="Podtytuł 7"/>
          <p:cNvSpPr>
            <a:spLocks noGrp="1"/>
          </p:cNvSpPr>
          <p:nvPr>
            <p:ph type="subTitle" idx="1"/>
          </p:nvPr>
        </p:nvSpPr>
        <p:spPr>
          <a:xfrm>
            <a:off x="1835696" y="1628800"/>
            <a:ext cx="6400800" cy="17526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sz="2400" b="1" dirty="0" smtClean="0">
                <a:solidFill>
                  <a:schemeClr val="tx1"/>
                </a:solidFill>
              </a:rPr>
              <a:t>Projekt 1</a:t>
            </a:r>
          </a:p>
          <a:p>
            <a:pPr>
              <a:spcBef>
                <a:spcPts val="0"/>
              </a:spcBef>
            </a:pPr>
            <a:r>
              <a:rPr lang="pl-PL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Wzmocnienie systemu oceny jakości powietrza w Polsce w oparciu </a:t>
            </a:r>
          </a:p>
          <a:p>
            <a:pPr>
              <a:spcBef>
                <a:spcPts val="0"/>
              </a:spcBef>
            </a:pPr>
            <a:r>
              <a:rPr lang="pl-PL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 doświadczenia norweskie</a:t>
            </a:r>
          </a:p>
          <a:p>
            <a:pPr>
              <a:spcBef>
                <a:spcPts val="0"/>
              </a:spcBef>
            </a:pPr>
            <a:endParaRPr lang="pl-PL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0"/>
              </a:spcBef>
            </a:pPr>
            <a:endParaRPr lang="pl-PL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Podtytuł 1"/>
          <p:cNvSpPr txBox="1">
            <a:spLocks/>
          </p:cNvSpPr>
          <p:nvPr/>
        </p:nvSpPr>
        <p:spPr>
          <a:xfrm>
            <a:off x="1583160" y="3861048"/>
            <a:ext cx="7093296" cy="266923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l-PL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Projekt 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Wzmocnienie potencjału technicznego inspekcji ochrony środowiska poprzez zakup urządzeń pomiarowych, wyposażenia laboratoryjnego i narzędzi informatycznych</a:t>
            </a:r>
            <a:endParaRPr kumimoji="0" lang="pl-PL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776864" cy="18002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sz="1800" b="1" dirty="0" smtClean="0">
                <a:solidFill>
                  <a:schemeClr val="tx1"/>
                </a:solidFill>
              </a:rPr>
              <a:t>Projekt 1, Działanie 4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 Zapewnienie danych o emisji ze źródeł punktowych i powierzchniowych, w tym identyfikacja źródeł emisji</a:t>
            </a:r>
            <a:endParaRPr lang="pl-PL" sz="2000" b="1" dirty="0" smtClean="0">
              <a:solidFill>
                <a:schemeClr val="tx1"/>
              </a:solidFill>
            </a:endParaRPr>
          </a:p>
          <a:p>
            <a:pPr marL="541338" indent="-541338" defTabSz="541338">
              <a:defRPr/>
            </a:pPr>
            <a:r>
              <a:rPr lang="pl-PL" sz="1800" b="1" dirty="0" smtClean="0">
                <a:solidFill>
                  <a:srgbClr val="990000"/>
                </a:solidFill>
              </a:rPr>
              <a:t>realizacja lata 2013-2014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>
          <a:xfrm>
            <a:off x="467544" y="3140968"/>
            <a:ext cx="8208912" cy="3096344"/>
          </a:xfrm>
          <a:prstGeom prst="rect">
            <a:avLst/>
          </a:prstGeom>
        </p:spPr>
        <p:txBody>
          <a:bodyPr/>
          <a:lstStyle/>
          <a:p>
            <a:pPr marL="541338" indent="-541338" algn="just">
              <a:buFont typeface="Arial" charset="0"/>
              <a:buNone/>
              <a:defRPr/>
            </a:pPr>
            <a:r>
              <a:rPr lang="pl-PL" sz="1600" b="1" dirty="0" smtClean="0">
                <a:solidFill>
                  <a:srgbClr val="003366"/>
                </a:solidFill>
                <a:cs typeface="Arial" pitchFamily="34" charset="0"/>
              </a:rPr>
              <a:t>III. 	Zgromadzenie danych emisyjnych wraz z oceną ich poprawności i kompletności (listopad-listopad 2014 r.)</a:t>
            </a:r>
          </a:p>
          <a:p>
            <a:pPr algn="just">
              <a:buFont typeface="Arial" charset="0"/>
              <a:buNone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endParaRPr lang="pl-PL" sz="1400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541338" indent="-360363" algn="just">
              <a:buFont typeface="Arial" charset="0"/>
              <a:buNone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  1. 	Zgromadzenie danych niezbędnych do obliczania emisji liniowej i  powierzchniowej;</a:t>
            </a:r>
          </a:p>
          <a:p>
            <a:pPr marL="541338" indent="-360363" algn="just">
              <a:buFont typeface="Arial" charset="0"/>
              <a:buNone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541338" indent="-360363" algn="just">
              <a:buFont typeface="Arial" charset="0"/>
              <a:buNone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  2. 	Obliczenie emisji ze źródeł liniowych i powierzchniowych;</a:t>
            </a:r>
          </a:p>
          <a:p>
            <a:pPr marL="541338" indent="-360363" algn="just">
              <a:buFont typeface="Arial" charset="0"/>
              <a:buNone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541338" indent="-360363" algn="just">
              <a:buFont typeface="Arial" charset="0"/>
              <a:buNone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  3. 	Zgromadzenie informacji o emisjach ze źródeł punktowych;</a:t>
            </a:r>
          </a:p>
          <a:p>
            <a:pPr marL="541338" indent="-360363" algn="just">
              <a:buFont typeface="Arial" charset="0"/>
              <a:buNone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541338" indent="-360363" algn="just">
              <a:buFont typeface="Arial" charset="0"/>
              <a:buNone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  4. 	Oszacowanie udziału poszczególnych emisji w emisji całkowitej;</a:t>
            </a:r>
          </a:p>
          <a:p>
            <a:pPr marL="541338" indent="-360363" algn="just">
              <a:buFont typeface="Arial" charset="0"/>
              <a:buNone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541338" indent="-360363" algn="just">
              <a:buFont typeface="Arial" charset="0"/>
              <a:buNone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  5. 	Ocena poprawności i kompletności inwentaryzacji emisji m. in. przez WIOŚ;</a:t>
            </a:r>
          </a:p>
          <a:p>
            <a:pPr marL="541338" indent="-360363" algn="just">
              <a:buFont typeface="Arial" charset="0"/>
              <a:buNone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541338" indent="-360363" algn="just">
              <a:buFont typeface="Arial" charset="0"/>
              <a:buNone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  6. 	Korekta ewentualnych błędów w oszacowaniach emisji.</a:t>
            </a:r>
          </a:p>
          <a:p>
            <a:pPr marL="457200" indent="-457200">
              <a:buFont typeface="Arial" charset="0"/>
              <a:buNone/>
              <a:defRPr/>
            </a:pPr>
            <a:endParaRPr lang="pl-PL" sz="1400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457200" indent="-457200">
              <a:buFont typeface="Arial" charset="0"/>
              <a:buNone/>
              <a:defRPr/>
            </a:pPr>
            <a:r>
              <a:rPr lang="pl-PL" sz="1600" b="1" dirty="0" smtClean="0">
                <a:solidFill>
                  <a:srgbClr val="003366"/>
                </a:solidFill>
                <a:cs typeface="Arial" pitchFamily="34" charset="0"/>
              </a:rPr>
              <a:t>IV. 	</a:t>
            </a:r>
            <a:r>
              <a:rPr lang="pl-PL" sz="1600" b="1" dirty="0" smtClean="0">
                <a:solidFill>
                  <a:srgbClr val="003366"/>
                </a:solidFill>
              </a:rPr>
              <a:t>Raport podsumowujący działanie (październik – listopad 2014 r.)</a:t>
            </a:r>
            <a:endParaRPr lang="pl-PL" sz="1600" b="1" dirty="0" smtClean="0">
              <a:solidFill>
                <a:srgbClr val="003366"/>
              </a:solidFill>
              <a:ea typeface="Times New Roman" pitchFamily="18" charset="0"/>
              <a:cs typeface="Arial" charset="0"/>
            </a:endParaRPr>
          </a:p>
          <a:p>
            <a:pPr algn="just">
              <a:spcBef>
                <a:spcPct val="0"/>
              </a:spcBef>
            </a:pPr>
            <a:endParaRPr lang="pl-PL" sz="1600" b="1" dirty="0" smtClean="0">
              <a:solidFill>
                <a:srgbClr val="000000"/>
              </a:solidFill>
              <a:latin typeface="Garamond" pitchFamily="18" charset="0"/>
              <a:ea typeface="Times New Roman" pitchFamily="18" charset="0"/>
              <a:cs typeface="Arial" charset="0"/>
            </a:endParaRPr>
          </a:p>
          <a:p>
            <a:pPr algn="just">
              <a:spcBef>
                <a:spcPct val="0"/>
              </a:spcBef>
            </a:pPr>
            <a:endParaRPr lang="pl-PL" sz="1600" b="1" dirty="0" smtClean="0">
              <a:solidFill>
                <a:srgbClr val="000000"/>
              </a:solidFill>
              <a:latin typeface="Garamond" pitchFamily="18" charset="0"/>
              <a:ea typeface="Times New Roman" pitchFamily="18" charset="0"/>
              <a:cs typeface="Arial" charset="0"/>
            </a:endParaRPr>
          </a:p>
          <a:p>
            <a:pPr algn="just">
              <a:spcBef>
                <a:spcPct val="0"/>
              </a:spcBef>
            </a:pPr>
            <a:endParaRPr lang="pl-PL" sz="1600" b="1" dirty="0" smtClean="0">
              <a:latin typeface="Garamond" pitchFamily="18" charset="0"/>
              <a:ea typeface="Times New Roman" pitchFamily="18" charset="0"/>
              <a:cs typeface="Arial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2286000" y="23825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722313" indent="-722313" algn="ctr" defTabSz="541338">
              <a:defRPr/>
            </a:pPr>
            <a:endParaRPr lang="pl-PL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269875" defTabSz="541338">
              <a:defRPr/>
            </a:pPr>
            <a:r>
              <a:rPr lang="pl-P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endParaRPr lang="pl-PL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827584" y="1412776"/>
            <a:ext cx="7776864" cy="18002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sz="1800" b="1" dirty="0" smtClean="0">
                <a:solidFill>
                  <a:schemeClr val="tx1"/>
                </a:solidFill>
              </a:rPr>
              <a:t>Projekt 1, Działanie 5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 Zapewnienie systemu wizualizacji danych o jakości powietrza dla całej Inspekcji Ochrony Środowiska jako element systemu informacji przestrzennej zgodnie z wymaganiami INSPIRE</a:t>
            </a:r>
            <a:endParaRPr lang="pl-PL" sz="2000" b="1" dirty="0" smtClean="0">
              <a:solidFill>
                <a:schemeClr val="tx1"/>
              </a:solidFill>
            </a:endParaRPr>
          </a:p>
          <a:p>
            <a:pPr marL="541338" indent="-541338" defTabSz="541338">
              <a:defRPr/>
            </a:pPr>
            <a:r>
              <a:rPr lang="pl-PL" sz="1800" b="1" dirty="0" smtClean="0">
                <a:solidFill>
                  <a:srgbClr val="990000"/>
                </a:solidFill>
              </a:rPr>
              <a:t>realizacja lata 2013-2015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>
          <a:xfrm>
            <a:off x="467544" y="3140968"/>
            <a:ext cx="8352928" cy="3096344"/>
          </a:xfrm>
          <a:prstGeom prst="rect">
            <a:avLst/>
          </a:prstGeom>
        </p:spPr>
        <p:txBody>
          <a:bodyPr/>
          <a:lstStyle/>
          <a:p>
            <a:pPr marL="541338" indent="-541338" algn="just" defTabSz="541338">
              <a:buFont typeface="Arial" charset="0"/>
              <a:buAutoNum type="romanUcPeriod"/>
              <a:defRPr/>
            </a:pPr>
            <a:r>
              <a:rPr lang="pl-PL" sz="1600" b="1" dirty="0" smtClean="0">
                <a:solidFill>
                  <a:srgbClr val="003366"/>
                </a:solidFill>
              </a:rPr>
              <a:t>Wykonanie założeń do systemu raportowania i udostępniania danych o jakości powietrza na bazie wdrażanych w Inspekcji Ochrony Środowiska technologii (maj 2013 r. – październik 2015 r.)</a:t>
            </a:r>
          </a:p>
          <a:p>
            <a:pPr algn="ctr" defTabSz="541338">
              <a:defRPr/>
            </a:pPr>
            <a:endParaRPr lang="pl-PL" sz="1400" b="1" dirty="0" smtClean="0">
              <a:solidFill>
                <a:srgbClr val="993300"/>
              </a:solidFill>
            </a:endParaRPr>
          </a:p>
          <a:p>
            <a:pPr marL="541338" indent="-360363" algn="just" defTabSz="541338">
              <a:buFont typeface="+mj-lt"/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Wykonanie koncepcji systemu raportowania i udostępniania danych o jakości powietrza na bazie wdrażanych w Inspekcji  technologii.</a:t>
            </a:r>
          </a:p>
          <a:p>
            <a:pPr marL="541338" indent="-360363" algn="just" defTabSz="541338">
              <a:buFont typeface="+mj-lt"/>
              <a:buAutoNum type="arabicPeriod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algn="just" defTabSz="541338">
              <a:buFont typeface="+mj-lt"/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Wykonanie założeń technicznych (sprzęt i oprogramowanie) na potrzeby realizacji raportowania danych wg decyzji 2011/850/UE, wytycznych KE do decyzji 2011/850/UE.</a:t>
            </a:r>
          </a:p>
          <a:p>
            <a:pPr marL="541338" indent="-360363" algn="just" defTabSz="541338">
              <a:buFont typeface="+mj-lt"/>
              <a:buAutoNum type="arabicPeriod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algn="just" defTabSz="541338">
              <a:buFont typeface="+mj-lt"/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Zapewnienie wsparcia eksperckiego IT do projektowania systemu raportowania i udostępniania danych na etapie testowania schematów XML i słowników w modelu danych projektowanym przez EEA.</a:t>
            </a:r>
          </a:p>
          <a:p>
            <a:pPr marL="541338" indent="-360363" algn="just" defTabSz="541338">
              <a:buFont typeface="+mj-lt"/>
              <a:buAutoNum type="arabicPeriod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algn="just" defTabSz="541338">
              <a:buFont typeface="+mj-lt"/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Inwentaryzacja danych o jakości powietrza potrzebnych do raportowania wszystkich strumieni danych wymienionych w decyzji 2011/850/UE, wytycznych KE i schematów i wskazówek EEA.</a:t>
            </a:r>
          </a:p>
          <a:p>
            <a:pPr marL="541338" indent="-360363" algn="just" defTabSz="541338"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2286000" y="23825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722313" indent="-722313" algn="ctr" defTabSz="541338">
              <a:defRPr/>
            </a:pPr>
            <a:endParaRPr lang="pl-PL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269875" defTabSz="541338">
              <a:defRPr/>
            </a:pPr>
            <a:r>
              <a:rPr lang="pl-P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endParaRPr lang="pl-PL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827584" y="1412776"/>
            <a:ext cx="7776864" cy="18002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sz="1800" b="1" dirty="0" smtClean="0">
                <a:solidFill>
                  <a:schemeClr val="tx1"/>
                </a:solidFill>
              </a:rPr>
              <a:t>Projekt 1, Działanie 5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 Zapewnienie systemu wizualizacji danych o jakości powietrza dla całej Inspekcji Ochrony Środowiska jako element systemu informacji przestrzennej zgodnie z wymaganiami INSPIRE</a:t>
            </a:r>
            <a:endParaRPr lang="pl-PL" sz="2000" b="1" dirty="0" smtClean="0">
              <a:solidFill>
                <a:schemeClr val="tx1"/>
              </a:solidFill>
            </a:endParaRPr>
          </a:p>
          <a:p>
            <a:pPr marL="541338" indent="-541338" defTabSz="541338">
              <a:defRPr/>
            </a:pPr>
            <a:r>
              <a:rPr lang="pl-PL" sz="1800" b="1" dirty="0" smtClean="0">
                <a:solidFill>
                  <a:srgbClr val="990000"/>
                </a:solidFill>
              </a:rPr>
              <a:t>realizacja lata 2013-2015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>
          <a:xfrm>
            <a:off x="467544" y="3140968"/>
            <a:ext cx="8352928" cy="3096344"/>
          </a:xfrm>
          <a:prstGeom prst="rect">
            <a:avLst/>
          </a:prstGeom>
        </p:spPr>
        <p:txBody>
          <a:bodyPr/>
          <a:lstStyle/>
          <a:p>
            <a:pPr marL="541338" indent="-541338" algn="just" defTabSz="541338">
              <a:defRPr/>
            </a:pPr>
            <a:r>
              <a:rPr lang="pl-PL" sz="1600" b="1" dirty="0" smtClean="0">
                <a:solidFill>
                  <a:srgbClr val="003366"/>
                </a:solidFill>
              </a:rPr>
              <a:t>II. 	Wykonanie narzędzi do udostępniania wyników pomiarów o jakości powietrza – danych NRT i archiwalnych na krajowym portalu jakości powietrza (czerwiec 2014 r. – październik 2015 r.)</a:t>
            </a:r>
          </a:p>
          <a:p>
            <a:pPr algn="ctr" defTabSz="541338"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algn="just" defTabSz="541338">
              <a:buFont typeface="+mj-lt"/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Wykonanie modyfikacji w oprogramowaniu portalu jakości powietrza na potrzeby udostępnienia danych archiwalnych i NRT jakości powietrza wraz z zapewnieniem wsparcia przy instalacji nowej wersji portalu w GIOŚ.</a:t>
            </a:r>
          </a:p>
          <a:p>
            <a:pPr marL="541338" indent="-360363" algn="just" defTabSz="541338">
              <a:buFont typeface="+mj-lt"/>
              <a:buAutoNum type="arabicPeriod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algn="just" defTabSz="541338">
              <a:buFont typeface="+mj-lt"/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Uporządkowanie danych archiwalnych jakości powietrza z JPOAT2.0 i JPOAT1.5 i umieszczenie ich na polskim portalu jakości powietrza.</a:t>
            </a:r>
          </a:p>
          <a:p>
            <a:pPr marL="541338" indent="-360363" algn="just" defTabSz="541338">
              <a:buFont typeface="+mj-lt"/>
              <a:buAutoNum type="arabicPeriod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algn="just" defTabSz="541338">
              <a:buFont typeface="+mj-lt"/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Uruchomienie transmisji danych NRT z JPOAT2.0 do polskiego portalu jakości powietrza i wsparcie techniczne administratora krajowego JPOAT2.0 w udostępnianiu tych danych.</a:t>
            </a:r>
          </a:p>
        </p:txBody>
      </p:sp>
      <p:sp>
        <p:nvSpPr>
          <p:cNvPr id="5" name="Prostokąt 4"/>
          <p:cNvSpPr/>
          <p:nvPr/>
        </p:nvSpPr>
        <p:spPr>
          <a:xfrm>
            <a:off x="2286000" y="23825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722313" indent="-722313" algn="ctr" defTabSz="541338">
              <a:defRPr/>
            </a:pPr>
            <a:endParaRPr lang="pl-PL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269875" defTabSz="541338">
              <a:defRPr/>
            </a:pPr>
            <a:r>
              <a:rPr lang="pl-P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endParaRPr lang="pl-PL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827584" y="1412776"/>
            <a:ext cx="7776864" cy="18002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sz="1800" b="1" dirty="0" smtClean="0">
                <a:solidFill>
                  <a:schemeClr val="tx1"/>
                </a:solidFill>
              </a:rPr>
              <a:t>Projekt 1, Działanie 5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 Zapewnienie systemu wizualizacji danych o jakości powietrza dla całej Inspekcji Ochrony Środowiska jako element systemu informacji przestrzennej zgodnie z wymaganiami INSPIRE</a:t>
            </a:r>
            <a:endParaRPr lang="pl-PL" sz="2000" b="1" dirty="0" smtClean="0">
              <a:solidFill>
                <a:schemeClr val="tx1"/>
              </a:solidFill>
            </a:endParaRPr>
          </a:p>
          <a:p>
            <a:pPr marL="541338" indent="-541338" defTabSz="541338">
              <a:defRPr/>
            </a:pPr>
            <a:r>
              <a:rPr lang="pl-PL" sz="1800" b="1" dirty="0" smtClean="0">
                <a:solidFill>
                  <a:srgbClr val="990000"/>
                </a:solidFill>
              </a:rPr>
              <a:t>realizacja lata 2013-2015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>
          <a:xfrm>
            <a:off x="467544" y="3140968"/>
            <a:ext cx="8352928" cy="3096344"/>
          </a:xfrm>
          <a:prstGeom prst="rect">
            <a:avLst/>
          </a:prstGeom>
        </p:spPr>
        <p:txBody>
          <a:bodyPr/>
          <a:lstStyle/>
          <a:p>
            <a:pPr marL="541338" indent="-541338" algn="just" defTabSz="541338">
              <a:defRPr/>
            </a:pPr>
            <a:r>
              <a:rPr lang="pl-PL" sz="1600" b="1" dirty="0" smtClean="0">
                <a:solidFill>
                  <a:srgbClr val="003366"/>
                </a:solidFill>
              </a:rPr>
              <a:t>III. </a:t>
            </a: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pl-PL" sz="1600" b="1" dirty="0" smtClean="0">
                <a:solidFill>
                  <a:srgbClr val="003366"/>
                </a:solidFill>
              </a:rPr>
              <a:t>Wykonanie założeń do udostępniania wyników pomiarów o jakości powietrza – danych NRT i archiwalnych - na krajowym portalu jakości powietrza (wrzesień 2013 r. – sierpień 2014 r.)</a:t>
            </a:r>
          </a:p>
          <a:p>
            <a:pPr algn="ctr" defTabSz="541338"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algn="just" defTabSz="541338">
              <a:buFont typeface="+mj-lt"/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Wykonanie koncepcji wizualizacji danych NRT  i archiwalnych danych pomiarowych z bazy danych o jakości powietrza JPOAT2.0 na polskim portalu jakości powietrza.</a:t>
            </a:r>
          </a:p>
          <a:p>
            <a:pPr marL="541338" indent="-360363" algn="just" defTabSz="541338">
              <a:buFont typeface="+mj-lt"/>
              <a:buAutoNum type="arabicPeriod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algn="just" defTabSz="541338">
              <a:buFont typeface="+mj-lt"/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Wykonanie założeń technicznych do wizualizacji danych NRT  i danych archiwalnych pomiarowych z bazy danych o jakości powietrza  JPOAT2.0 na polskim portalu jakości powietrza.</a:t>
            </a:r>
          </a:p>
        </p:txBody>
      </p:sp>
      <p:sp>
        <p:nvSpPr>
          <p:cNvPr id="5" name="Prostokąt 4"/>
          <p:cNvSpPr/>
          <p:nvPr/>
        </p:nvSpPr>
        <p:spPr>
          <a:xfrm>
            <a:off x="2286000" y="23825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722313" indent="-722313" algn="ctr" defTabSz="541338">
              <a:defRPr/>
            </a:pPr>
            <a:endParaRPr lang="pl-PL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269875" defTabSz="541338">
              <a:defRPr/>
            </a:pPr>
            <a:r>
              <a:rPr lang="pl-P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endParaRPr lang="pl-PL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827584" y="1412776"/>
            <a:ext cx="7776864" cy="18002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sz="1800" b="1" dirty="0" smtClean="0">
                <a:solidFill>
                  <a:schemeClr val="tx1"/>
                </a:solidFill>
              </a:rPr>
              <a:t>Projekt 1, Działanie 5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 Zapewnienie systemu wizualizacji danych o jakości powietrza dla całej Inspekcji Ochrony Środowiska jako element systemu informacji przestrzennej zgodnie z wymaganiami INSPIRE</a:t>
            </a:r>
            <a:endParaRPr lang="pl-PL" sz="2000" b="1" dirty="0" smtClean="0">
              <a:solidFill>
                <a:schemeClr val="tx1"/>
              </a:solidFill>
            </a:endParaRPr>
          </a:p>
          <a:p>
            <a:pPr marL="541338" indent="-541338" defTabSz="541338">
              <a:defRPr/>
            </a:pPr>
            <a:r>
              <a:rPr lang="pl-PL" sz="1800" b="1" dirty="0" smtClean="0">
                <a:solidFill>
                  <a:srgbClr val="990000"/>
                </a:solidFill>
              </a:rPr>
              <a:t>realizacja lata 2013-2015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>
          <a:xfrm>
            <a:off x="467544" y="3140968"/>
            <a:ext cx="8352928" cy="3096344"/>
          </a:xfrm>
          <a:prstGeom prst="rect">
            <a:avLst/>
          </a:prstGeom>
        </p:spPr>
        <p:txBody>
          <a:bodyPr/>
          <a:lstStyle/>
          <a:p>
            <a:pPr marL="541338" indent="-541338" algn="just" defTabSz="541338">
              <a:defRPr/>
            </a:pPr>
            <a:r>
              <a:rPr lang="pl-PL" sz="1600" b="1" dirty="0" smtClean="0">
                <a:solidFill>
                  <a:srgbClr val="003366"/>
                </a:solidFill>
              </a:rPr>
              <a:t>III. 	Wykonanie narzędzi do udostępniania wyników pomiarów o jakości powietrza – danych NRT i archiwalnych - na krajowym portalu jakości powietrza (czerwiec 2014 r. – październik 2015 r.)</a:t>
            </a:r>
          </a:p>
          <a:p>
            <a:pPr algn="ctr" defTabSz="541338"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algn="just" defTabSz="541338">
              <a:buFont typeface="+mj-lt"/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Wykonanie modyfikacji w oprogramowaniu portalu jakości powietrza na potrzeby udostępnienia danych archiwalnych i NRT jakości powietrza wraz z zapewnieniem wsparcia przy instalacji nowej wersji portalu w GIOŚ.</a:t>
            </a:r>
          </a:p>
          <a:p>
            <a:pPr marL="541338" indent="-360363" algn="just" defTabSz="541338">
              <a:buFont typeface="+mj-lt"/>
              <a:buAutoNum type="arabicPeriod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algn="just" defTabSz="541338">
              <a:buFont typeface="+mj-lt"/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Uporządkowanie danych archiwalnych jakości powietrza z baz danych o jakości powietrza JPOAT2.0 i JPOAT1.5 i umieszczenie ich na polskim portalu jakości powietrza.</a:t>
            </a:r>
          </a:p>
          <a:p>
            <a:pPr marL="541338" indent="-360363" algn="just" defTabSz="541338">
              <a:buFont typeface="+mj-lt"/>
              <a:buAutoNum type="arabicPeriod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algn="just" defTabSz="541338">
              <a:buFont typeface="+mj-lt"/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Uruchomienie transmisji danych NRT z bazy danych o jakości powietrza JPOAT2.0 do polskiego portalu jakości powietrza i wsparcie techniczne administratora krajowego JPOAT2.0 w udostępnianiu tych danych.</a:t>
            </a:r>
          </a:p>
        </p:txBody>
      </p:sp>
      <p:sp>
        <p:nvSpPr>
          <p:cNvPr id="5" name="Prostokąt 4"/>
          <p:cNvSpPr/>
          <p:nvPr/>
        </p:nvSpPr>
        <p:spPr>
          <a:xfrm>
            <a:off x="2286000" y="23825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722313" indent="-722313" algn="ctr" defTabSz="541338">
              <a:defRPr/>
            </a:pPr>
            <a:endParaRPr lang="pl-PL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269875" defTabSz="541338">
              <a:defRPr/>
            </a:pPr>
            <a:r>
              <a:rPr lang="pl-P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endParaRPr lang="pl-PL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755576" y="2204864"/>
            <a:ext cx="7560840" cy="3433936"/>
          </a:xfrm>
        </p:spPr>
        <p:txBody>
          <a:bodyPr/>
          <a:lstStyle/>
          <a:p>
            <a:r>
              <a:rPr lang="pl-PL" sz="2400" b="1" dirty="0" smtClean="0">
                <a:solidFill>
                  <a:schemeClr val="tx1"/>
                </a:solidFill>
              </a:rPr>
              <a:t>Projekt 2</a:t>
            </a:r>
          </a:p>
          <a:p>
            <a:r>
              <a:rPr lang="pl-PL" b="1" dirty="0" smtClean="0">
                <a:solidFill>
                  <a:srgbClr val="003366"/>
                </a:solidFill>
              </a:rPr>
              <a:t>Wzmocnienie potencjału technicznego inspekcji ochrony środowiska poprzez zakup urządzeń pomiarowych, wyposażenia laboratoryjnego i narzędzi informatycznych</a:t>
            </a:r>
            <a:endParaRPr lang="pl-PL" dirty="0">
              <a:solidFill>
                <a:srgbClr val="003366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1547664" y="2276872"/>
            <a:ext cx="6912768" cy="3433936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pl-PL" sz="2400" b="1" dirty="0" smtClean="0">
                <a:solidFill>
                  <a:schemeClr val="tx1"/>
                </a:solidFill>
              </a:rPr>
              <a:t>Cel projektu</a:t>
            </a:r>
          </a:p>
          <a:p>
            <a:pPr algn="just"/>
            <a:r>
              <a:rPr lang="pl-PL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Zapewnienie odpowiedniego poziomu jakości i precyzji pomiarów zanieczyszczeń powietrza prowadzonych w sieciach monitoringu jakości powietrza w Polsce przez Wojewódzkie Inspektoraty Ochrony Środowiska poprzez wzmocnienie infrastruktury pomiarowo-laboratoryjnej.</a:t>
            </a:r>
          </a:p>
          <a:p>
            <a:pPr algn="just"/>
            <a:endParaRPr lang="pl-PL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51" name="Picture 3" descr="D:\B.Toczko\Zdjecia\Akcja porównawcza\100CANON\IMG_38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-1912776" y="3685592"/>
            <a:ext cx="5085184" cy="1259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1187624" y="1412776"/>
            <a:ext cx="6840760" cy="144016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sz="1800" b="1" dirty="0" smtClean="0">
                <a:solidFill>
                  <a:schemeClr val="tx1"/>
                </a:solidFill>
              </a:rPr>
              <a:t>Projekt 2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Zakup urządzeń pomiarowych, wyposażenia laboratoryjnego i narzędzi informatycznych </a:t>
            </a:r>
            <a:endParaRPr lang="pl-PL" sz="2000" b="1" dirty="0" smtClean="0">
              <a:solidFill>
                <a:schemeClr val="tx1"/>
              </a:solidFill>
            </a:endParaRPr>
          </a:p>
          <a:p>
            <a:pPr marL="541338" indent="-541338" defTabSz="541338">
              <a:defRPr/>
            </a:pPr>
            <a:r>
              <a:rPr lang="pl-PL" sz="1800" b="1" dirty="0" smtClean="0">
                <a:solidFill>
                  <a:srgbClr val="990000"/>
                </a:solidFill>
              </a:rPr>
              <a:t>realizacja lata 2013-2014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>
          <a:xfrm>
            <a:off x="467544" y="2924944"/>
            <a:ext cx="8352928" cy="3312368"/>
          </a:xfrm>
          <a:prstGeom prst="rect">
            <a:avLst/>
          </a:prstGeom>
        </p:spPr>
        <p:txBody>
          <a:bodyPr/>
          <a:lstStyle/>
          <a:p>
            <a:pPr algn="just">
              <a:defRPr/>
            </a:pPr>
            <a:r>
              <a:rPr lang="pl-PL" sz="1600" b="1" dirty="0" smtClean="0"/>
              <a:t>W ramach projektu zakupione zostaną :</a:t>
            </a:r>
          </a:p>
          <a:p>
            <a:pPr algn="just">
              <a:defRPr/>
            </a:pPr>
            <a:endParaRPr lang="pl-PL" sz="1600" b="1" dirty="0" smtClean="0">
              <a:solidFill>
                <a:srgbClr val="003366"/>
              </a:solidFill>
            </a:endParaRPr>
          </a:p>
          <a:p>
            <a:pPr marL="541338" indent="-541338" algn="just" defTabSz="361950">
              <a:defRPr/>
            </a:pPr>
            <a:r>
              <a:rPr lang="pl-PL" sz="1600" b="1" dirty="0" smtClean="0">
                <a:solidFill>
                  <a:srgbClr val="003366"/>
                </a:solidFill>
              </a:rPr>
              <a:t>1. 	Urządzenia do pomiaru stężeń zanieczyszczeń w powietrzu i  urządzenia do kalibracji dla WIOŚ, w tym:</a:t>
            </a:r>
          </a:p>
          <a:p>
            <a:pPr algn="just">
              <a:defRPr/>
            </a:pPr>
            <a:endParaRPr lang="pl-PL" sz="1600" b="1" dirty="0" smtClean="0">
              <a:solidFill>
                <a:srgbClr val="003366"/>
              </a:solidFill>
            </a:endParaRPr>
          </a:p>
          <a:p>
            <a:pPr marL="541338" indent="-360363" algn="just">
              <a:buFontTx/>
              <a:buChar char="-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analizatory SO</a:t>
            </a:r>
            <a:r>
              <a:rPr lang="pl-PL" sz="1400" b="1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analizatory NO-NO</a:t>
            </a:r>
            <a:r>
              <a:rPr lang="pl-PL" sz="1400" b="1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</a:t>
            </a: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-NO</a:t>
            </a:r>
            <a:r>
              <a:rPr lang="pl-PL" sz="1400" b="1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analizatory O</a:t>
            </a:r>
            <a:r>
              <a:rPr lang="pl-PL" sz="1400" b="1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analizatory CO, analizatory BTX oraz urządzenia do automatycznych pomiarów pyłu PM10/PM2,5;</a:t>
            </a:r>
          </a:p>
          <a:p>
            <a:pPr marL="541338" indent="-360363" algn="just">
              <a:buFontTx/>
              <a:buChar char="-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algn="just">
              <a:buFontTx/>
              <a:buChar char="-"/>
              <a:defRPr/>
            </a:pPr>
            <a:r>
              <a:rPr lang="pl-PL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poborniki</a:t>
            </a: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l-PL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niskoprzepływowe</a:t>
            </a: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pyłu PM10/PM2,5 z wymiennymi głowicami;</a:t>
            </a:r>
          </a:p>
          <a:p>
            <a:pPr marL="541338" indent="-360363" algn="just">
              <a:buFontTx/>
              <a:buChar char="-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algn="just">
              <a:buFontTx/>
              <a:buChar char="-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kalibratory do analizatorów zanieczyszczeń gazowych;</a:t>
            </a:r>
          </a:p>
          <a:p>
            <a:pPr marL="541338" indent="-360363" algn="just">
              <a:buFontTx/>
              <a:buChar char="-"/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360363" algn="just">
              <a:buFontTx/>
              <a:buChar char="-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kalibratory przepływu do </a:t>
            </a:r>
            <a:r>
              <a:rPr lang="pl-PL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poborników</a:t>
            </a: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l-PL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niskoprzepływowych</a:t>
            </a: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algn="just">
              <a:defRPr/>
            </a:pPr>
            <a:endParaRPr lang="pl-PL" sz="1600" b="1" dirty="0" smtClean="0">
              <a:solidFill>
                <a:srgbClr val="003366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2286000" y="23825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722313" indent="-722313" algn="ctr" defTabSz="541338">
              <a:defRPr/>
            </a:pPr>
            <a:endParaRPr lang="pl-PL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269875" defTabSz="541338">
              <a:defRPr/>
            </a:pPr>
            <a:r>
              <a:rPr lang="pl-P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endParaRPr lang="pl-PL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1187624" y="1412776"/>
            <a:ext cx="6840760" cy="144016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sz="1800" b="1" dirty="0" smtClean="0">
                <a:solidFill>
                  <a:schemeClr val="tx1"/>
                </a:solidFill>
              </a:rPr>
              <a:t>Projekt 2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Zakup urządzeń pomiarowych, wyposażenia laboratoryjnego i narzędzi informatycznych </a:t>
            </a:r>
            <a:endParaRPr lang="pl-PL" sz="2000" b="1" dirty="0" smtClean="0">
              <a:solidFill>
                <a:schemeClr val="tx1"/>
              </a:solidFill>
            </a:endParaRPr>
          </a:p>
          <a:p>
            <a:pPr marL="541338" indent="-541338" defTabSz="541338">
              <a:defRPr/>
            </a:pPr>
            <a:r>
              <a:rPr lang="pl-PL" sz="1800" b="1" dirty="0" smtClean="0">
                <a:solidFill>
                  <a:srgbClr val="990000"/>
                </a:solidFill>
              </a:rPr>
              <a:t>realizacja lata 2013-2014</a:t>
            </a: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>
          <a:xfrm>
            <a:off x="467544" y="2924944"/>
            <a:ext cx="8208912" cy="3312368"/>
          </a:xfrm>
          <a:prstGeom prst="rect">
            <a:avLst/>
          </a:prstGeom>
        </p:spPr>
        <p:txBody>
          <a:bodyPr/>
          <a:lstStyle/>
          <a:p>
            <a:pPr algn="just">
              <a:defRPr/>
            </a:pPr>
            <a:r>
              <a:rPr lang="pl-PL" sz="1600" b="1" dirty="0" smtClean="0"/>
              <a:t>W ramach projektu zakupione zostaną :</a:t>
            </a:r>
          </a:p>
          <a:p>
            <a:pPr algn="just">
              <a:defRPr/>
            </a:pPr>
            <a:endParaRPr lang="pl-PL" sz="1600" b="1" dirty="0" smtClean="0">
              <a:solidFill>
                <a:srgbClr val="003366"/>
              </a:solidFill>
            </a:endParaRPr>
          </a:p>
          <a:p>
            <a:pPr marL="541338" indent="-541338" algn="just" defTabSz="361950">
              <a:buAutoNum type="arabicPeriod" startAt="2"/>
              <a:defRPr/>
            </a:pPr>
            <a:r>
              <a:rPr lang="pl-PL" sz="1600" b="1" dirty="0" smtClean="0">
                <a:solidFill>
                  <a:srgbClr val="003366"/>
                </a:solidFill>
              </a:rPr>
              <a:t>Systemy do transmisji i gromadzenia danych pomiarowych ze stacji monitoringu jakości powietrza dla WIOŚ (CAS/DAS).</a:t>
            </a:r>
          </a:p>
          <a:p>
            <a:pPr marL="541338" indent="-541338" algn="just" defTabSz="361950">
              <a:buAutoNum type="arabicPeriod" startAt="2"/>
              <a:defRPr/>
            </a:pPr>
            <a:endParaRPr lang="pl-PL" sz="1600" b="1" dirty="0" smtClean="0">
              <a:solidFill>
                <a:srgbClr val="003366"/>
              </a:solidFill>
            </a:endParaRPr>
          </a:p>
          <a:p>
            <a:pPr marL="541338" indent="-541338" algn="just" defTabSz="361950">
              <a:buAutoNum type="arabicPeriod" startAt="2"/>
              <a:defRPr/>
            </a:pPr>
            <a:r>
              <a:rPr lang="pl-PL" sz="1600" b="1" dirty="0" smtClean="0">
                <a:solidFill>
                  <a:srgbClr val="003366"/>
                </a:solidFill>
              </a:rPr>
              <a:t>Zestawy pomiarowych parametrów meteorologicznych wraz z masztami do poszczególnych WIOŚ.</a:t>
            </a:r>
          </a:p>
          <a:p>
            <a:pPr marL="541338" indent="-541338" algn="just" defTabSz="361950">
              <a:buAutoNum type="arabicPeriod" startAt="2"/>
              <a:defRPr/>
            </a:pPr>
            <a:endParaRPr lang="pl-PL" sz="1600" b="1" dirty="0" smtClean="0">
              <a:solidFill>
                <a:srgbClr val="003366"/>
              </a:solidFill>
            </a:endParaRPr>
          </a:p>
          <a:p>
            <a:pPr marL="541338" indent="-541338" algn="just" defTabSz="361950">
              <a:buAutoNum type="arabicPeriod" startAt="2"/>
              <a:defRPr/>
            </a:pPr>
            <a:r>
              <a:rPr lang="pl-PL" sz="1600" b="1" dirty="0" smtClean="0">
                <a:solidFill>
                  <a:srgbClr val="003366"/>
                </a:solidFill>
              </a:rPr>
              <a:t>Mineralizatory mikrofalowe do mineralizacji filtrów z pyłem w laboratoriach WIOŚ.</a:t>
            </a:r>
          </a:p>
          <a:p>
            <a:pPr marL="541338" indent="-541338" algn="just">
              <a:defRPr/>
            </a:pPr>
            <a:endParaRPr lang="pl-PL" sz="1600" b="1" dirty="0" smtClean="0">
              <a:solidFill>
                <a:srgbClr val="003366"/>
              </a:solidFill>
            </a:endParaRPr>
          </a:p>
          <a:p>
            <a:pPr marL="541338" indent="-541338" algn="just">
              <a:defRPr/>
            </a:pPr>
            <a:r>
              <a:rPr lang="pl-PL" sz="1600" b="1" dirty="0" smtClean="0">
                <a:solidFill>
                  <a:srgbClr val="003366"/>
                </a:solidFill>
              </a:rPr>
              <a:t>5.	Wyposażenie specjalistyczne dla Krajowego Laboratorium Referencyjnego i Wzorcującego GIOŚ.</a:t>
            </a:r>
          </a:p>
          <a:p>
            <a:pPr algn="just">
              <a:defRPr/>
            </a:pPr>
            <a:endParaRPr lang="pl-PL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2286000" y="23825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722313" indent="-722313" algn="ctr" defTabSz="541338">
              <a:defRPr/>
            </a:pPr>
            <a:endParaRPr lang="pl-PL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1338" indent="-269875" defTabSz="541338">
              <a:defRPr/>
            </a:pPr>
            <a:r>
              <a:rPr lang="pl-P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endParaRPr lang="pl-PL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0" y="5301208"/>
            <a:ext cx="6084168" cy="648072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83568" y="5373216"/>
            <a:ext cx="5616575" cy="4953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  <a:t>Dziękujemy za uwagę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1835696" y="1628800"/>
            <a:ext cx="6840760" cy="3433936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pl-PL" sz="2400" b="1" dirty="0" smtClean="0">
                <a:solidFill>
                  <a:schemeClr val="tx1"/>
                </a:solidFill>
              </a:rPr>
              <a:t>Geneza projektów</a:t>
            </a:r>
          </a:p>
          <a:p>
            <a:pPr marL="457200" indent="-457200" algn="just"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pl-PL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Potrzeba kontynuowania wdrażania metod modelowania dla potrzeb rocznych ocen jakości powietrza zwłaszcza w odniesieniu do pyłu zawieszonego i jego prekursorów.</a:t>
            </a:r>
          </a:p>
          <a:p>
            <a:pPr marL="457200" indent="-457200" algn="just">
              <a:spcBef>
                <a:spcPts val="0"/>
              </a:spcBef>
              <a:spcAft>
                <a:spcPts val="600"/>
              </a:spcAft>
              <a:buAutoNum type="arabicPeriod"/>
            </a:pPr>
            <a:endParaRPr lang="pl-PL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just"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pl-PL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Wsparcie działań </a:t>
            </a:r>
            <a:r>
              <a:rPr lang="pl-PL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KLRiW</a:t>
            </a:r>
            <a:r>
              <a:rPr lang="pl-PL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oraz WIOŚ na rzecz zapewnienia wysokiej jakości pomiarów z wykorzystaniem doświadczeń z innych krajów.</a:t>
            </a:r>
          </a:p>
          <a:p>
            <a:pPr marL="457200" indent="-457200" algn="just">
              <a:spcBef>
                <a:spcPts val="0"/>
              </a:spcBef>
              <a:spcAft>
                <a:spcPts val="600"/>
              </a:spcAft>
              <a:buAutoNum type="arabicPeriod"/>
            </a:pPr>
            <a:endParaRPr lang="pl-PL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 algn="just"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pl-PL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Potrzeba przystosowania polskiego systemu wytwarzania i raportowania danych o jakości powietrza do wymogów nowej decyzji sprawozdawczej  KE.</a:t>
            </a:r>
          </a:p>
          <a:p>
            <a:pPr marL="457200" indent="-457200" algn="just">
              <a:spcBef>
                <a:spcPts val="0"/>
              </a:spcBef>
              <a:spcAft>
                <a:spcPts val="600"/>
              </a:spcAft>
              <a:buAutoNum type="arabicPeriod"/>
            </a:pPr>
            <a:r>
              <a:rPr lang="pl-PL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Przyjazne dla użytkownika i łatwe do interpretacji prezentowanie danych o jakości powietrza  zarówno w trybie  </a:t>
            </a:r>
            <a:r>
              <a:rPr lang="pl-PL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on-line</a:t>
            </a:r>
            <a:r>
              <a:rPr lang="pl-PL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jak i danych archiwalnych.</a:t>
            </a:r>
          </a:p>
          <a:p>
            <a:pPr marL="457200" indent="-457200" algn="just">
              <a:spcBef>
                <a:spcPts val="0"/>
              </a:spcBef>
              <a:spcAft>
                <a:spcPts val="600"/>
              </a:spcAft>
            </a:pPr>
            <a:r>
              <a:rPr lang="pl-PL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457200" indent="-457200" algn="just">
              <a:spcBef>
                <a:spcPts val="0"/>
              </a:spcBef>
              <a:spcAft>
                <a:spcPts val="600"/>
              </a:spcAft>
            </a:pPr>
            <a:r>
              <a:rPr lang="pl-PL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5. 	Wzmocnienie wojewódzkich sieci monitoringu jakości powietrza poprzez wymianę zużytego sprzętu pomiarowego oraz zapewnienie sprzętu zastępczego  </a:t>
            </a:r>
          </a:p>
          <a:p>
            <a:pPr marL="457200" indent="-457200" algn="just">
              <a:buAutoNum type="arabicPeriod"/>
            </a:pPr>
            <a:endParaRPr lang="pl-PL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099" name="Picture 3" descr="D:\B.Toczko\Zdjecia\Łodzkie\Łódzkie_1\łódzkie cz.1\IMG_30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1403648" cy="5085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575048" y="1772816"/>
            <a:ext cx="8101408" cy="3865984"/>
          </a:xfrm>
        </p:spPr>
        <p:txBody>
          <a:bodyPr/>
          <a:lstStyle/>
          <a:p>
            <a:pPr algn="l"/>
            <a:r>
              <a:rPr lang="pl-PL" sz="2400" b="1" dirty="0" smtClean="0">
                <a:solidFill>
                  <a:srgbClr val="003366"/>
                </a:solidFill>
              </a:rPr>
              <a:t>Podstawowe dane o projekcie  1</a:t>
            </a:r>
          </a:p>
          <a:p>
            <a:pPr algn="l"/>
            <a:endParaRPr lang="pl-PL" sz="2000" b="1" dirty="0" smtClean="0">
              <a:solidFill>
                <a:srgbClr val="FF0000"/>
              </a:solidFill>
            </a:endParaRPr>
          </a:p>
          <a:p>
            <a:pPr marL="450850" indent="-450850" algn="l">
              <a:spcBef>
                <a:spcPts val="0"/>
              </a:spcBef>
              <a:spcAft>
                <a:spcPts val="1200"/>
              </a:spcAft>
              <a:buClr>
                <a:srgbClr val="990000"/>
              </a:buClr>
              <a:buFont typeface="Wingdings" pitchFamily="2" charset="2"/>
              <a:buChar char="Ø"/>
            </a:pPr>
            <a:r>
              <a:rPr lang="pl-PL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Beneficjent-koordynator:</a:t>
            </a:r>
            <a:r>
              <a:rPr lang="pl-PL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Główny Inspektorat Ochrony Środowiska</a:t>
            </a:r>
            <a:endParaRPr lang="pl-PL" sz="18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0850" indent="-450850" algn="l">
              <a:spcBef>
                <a:spcPts val="0"/>
              </a:spcBef>
              <a:spcAft>
                <a:spcPts val="1200"/>
              </a:spcAft>
              <a:buClr>
                <a:srgbClr val="990000"/>
              </a:buClr>
              <a:buFont typeface="Wingdings" pitchFamily="2" charset="2"/>
              <a:buChar char="Ø"/>
            </a:pPr>
            <a:r>
              <a:rPr lang="pl-PL" sz="18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Współbeneficjenci</a:t>
            </a:r>
            <a:r>
              <a:rPr lang="pl-PL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- użytkownicy końcowi: </a:t>
            </a:r>
            <a:r>
              <a:rPr lang="pl-PL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Wojewódzkie Inspektoraty Ochrony Środowiska</a:t>
            </a:r>
            <a:endParaRPr lang="pl-PL" sz="18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0850" indent="-450850" algn="l">
              <a:spcBef>
                <a:spcPts val="0"/>
              </a:spcBef>
              <a:spcAft>
                <a:spcPts val="1200"/>
              </a:spcAft>
              <a:buClr>
                <a:srgbClr val="990000"/>
              </a:buClr>
              <a:buFont typeface="Wingdings" pitchFamily="2" charset="2"/>
              <a:buChar char="Ø"/>
            </a:pPr>
            <a:r>
              <a:rPr lang="pl-PL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Całkowita wartość projektu</a:t>
            </a:r>
            <a:r>
              <a:rPr lang="pl-PL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r>
              <a:rPr lang="pl-PL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7 991 323 zł</a:t>
            </a:r>
            <a:endParaRPr lang="pl-PL" sz="18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0850" indent="-450850" algn="l">
              <a:spcBef>
                <a:spcPts val="0"/>
              </a:spcBef>
              <a:spcAft>
                <a:spcPts val="1200"/>
              </a:spcAft>
              <a:buClr>
                <a:srgbClr val="990000"/>
              </a:buClr>
              <a:buFont typeface="Wingdings" pitchFamily="2" charset="2"/>
              <a:buChar char="Ø"/>
            </a:pPr>
            <a:r>
              <a:rPr lang="pl-PL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Wartość dofinansowania z MF EOG</a:t>
            </a:r>
            <a:r>
              <a:rPr lang="pl-PL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6 792 625 zł </a:t>
            </a:r>
            <a:endParaRPr lang="pl-PL" sz="18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0850" indent="-450850" algn="l">
              <a:spcBef>
                <a:spcPts val="0"/>
              </a:spcBef>
              <a:spcAft>
                <a:spcPts val="1200"/>
              </a:spcAft>
              <a:buClr>
                <a:srgbClr val="990000"/>
              </a:buClr>
              <a:buFont typeface="Wingdings" pitchFamily="2" charset="2"/>
              <a:buChar char="Ø"/>
            </a:pPr>
            <a:r>
              <a:rPr lang="pl-PL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Okres realizacji projektu</a:t>
            </a:r>
            <a:r>
              <a:rPr lang="pl-PL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 lata 2013 – 2015</a:t>
            </a:r>
          </a:p>
          <a:p>
            <a:pPr marL="450850" indent="-450850" algn="l">
              <a:spcBef>
                <a:spcPts val="0"/>
              </a:spcBef>
              <a:spcAft>
                <a:spcPts val="1200"/>
              </a:spcAft>
              <a:buClr>
                <a:srgbClr val="990000"/>
              </a:buClr>
              <a:buFont typeface="Wingdings" pitchFamily="2" charset="2"/>
              <a:buChar char="Ø"/>
            </a:pPr>
            <a:r>
              <a:rPr lang="pl-PL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Partner projektu : </a:t>
            </a:r>
            <a:r>
              <a:rPr lang="pl-PL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Norweski Instytut Badań Powietrza (NILU)</a:t>
            </a:r>
            <a:endParaRPr lang="pl-PL" sz="18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0850" indent="-450850" algn="l">
              <a:spcBef>
                <a:spcPts val="0"/>
              </a:spcBef>
              <a:spcAft>
                <a:spcPts val="1200"/>
              </a:spcAft>
              <a:buClr>
                <a:srgbClr val="990000"/>
              </a:buClr>
              <a:buFont typeface="Wingdings" pitchFamily="2" charset="2"/>
              <a:buChar char="Ø"/>
            </a:pPr>
            <a:r>
              <a:rPr lang="pl-PL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Umowa partnerstwa </a:t>
            </a:r>
            <a:r>
              <a:rPr lang="pl-PL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podpisana w dniu 24.08.2012 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575048" y="1772816"/>
            <a:ext cx="8101408" cy="3865984"/>
          </a:xfrm>
        </p:spPr>
        <p:txBody>
          <a:bodyPr/>
          <a:lstStyle/>
          <a:p>
            <a:pPr algn="l"/>
            <a:r>
              <a:rPr lang="pl-PL" sz="2400" b="1" dirty="0" smtClean="0">
                <a:solidFill>
                  <a:srgbClr val="003366"/>
                </a:solidFill>
              </a:rPr>
              <a:t>Podstawowe dane o projekcie  2</a:t>
            </a:r>
          </a:p>
          <a:p>
            <a:pPr algn="l"/>
            <a:endParaRPr lang="pl-PL" sz="2000" b="1" dirty="0" smtClean="0">
              <a:solidFill>
                <a:srgbClr val="FF0000"/>
              </a:solidFill>
            </a:endParaRPr>
          </a:p>
          <a:p>
            <a:pPr marL="450850" indent="-450850" algn="l">
              <a:spcBef>
                <a:spcPts val="0"/>
              </a:spcBef>
              <a:spcAft>
                <a:spcPts val="1200"/>
              </a:spcAft>
              <a:buClr>
                <a:srgbClr val="990000"/>
              </a:buClr>
              <a:buFont typeface="Wingdings" pitchFamily="2" charset="2"/>
              <a:buChar char="Ø"/>
            </a:pPr>
            <a:r>
              <a:rPr lang="pl-PL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Beneficjent-koordynator:</a:t>
            </a:r>
            <a:r>
              <a:rPr lang="pl-PL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Główny Inspektorat Ochrony Środowiska</a:t>
            </a:r>
            <a:endParaRPr lang="pl-PL" sz="18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0850" indent="-450850" algn="l">
              <a:spcBef>
                <a:spcPts val="0"/>
              </a:spcBef>
              <a:spcAft>
                <a:spcPts val="1200"/>
              </a:spcAft>
              <a:buClr>
                <a:srgbClr val="990000"/>
              </a:buClr>
              <a:buFont typeface="Wingdings" pitchFamily="2" charset="2"/>
              <a:buChar char="Ø"/>
            </a:pPr>
            <a:r>
              <a:rPr lang="pl-PL" sz="18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Współbeneficjenci</a:t>
            </a:r>
            <a:r>
              <a:rPr lang="pl-PL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- użytkownicy końcowi: </a:t>
            </a:r>
            <a:r>
              <a:rPr lang="pl-PL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Wojewódzkie Inspektoraty Ochrony Środowiska</a:t>
            </a:r>
            <a:endParaRPr lang="pl-PL" sz="18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0850" indent="-450850" algn="l">
              <a:spcBef>
                <a:spcPts val="0"/>
              </a:spcBef>
              <a:spcAft>
                <a:spcPts val="1200"/>
              </a:spcAft>
              <a:buClr>
                <a:srgbClr val="990000"/>
              </a:buClr>
              <a:buFont typeface="Wingdings" pitchFamily="2" charset="2"/>
              <a:buChar char="Ø"/>
            </a:pPr>
            <a:r>
              <a:rPr lang="pl-PL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Całkowita wartość projektu</a:t>
            </a:r>
            <a:r>
              <a:rPr lang="pl-PL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r>
              <a:rPr lang="pl-PL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29 010 125 zł</a:t>
            </a:r>
            <a:endParaRPr lang="pl-PL" sz="18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0850" indent="-450850" algn="l">
              <a:spcBef>
                <a:spcPts val="0"/>
              </a:spcBef>
              <a:spcAft>
                <a:spcPts val="1200"/>
              </a:spcAft>
              <a:buClr>
                <a:srgbClr val="990000"/>
              </a:buClr>
              <a:buFont typeface="Wingdings" pitchFamily="2" charset="2"/>
              <a:buChar char="Ø"/>
            </a:pPr>
            <a:r>
              <a:rPr lang="pl-PL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Wartość dofinansowania z MF EOG</a:t>
            </a:r>
            <a:r>
              <a:rPr lang="pl-PL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24 658 606 zł</a:t>
            </a:r>
            <a:endParaRPr lang="pl-PL" sz="18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0850" indent="-450850" algn="l">
              <a:spcBef>
                <a:spcPts val="0"/>
              </a:spcBef>
              <a:spcAft>
                <a:spcPts val="1200"/>
              </a:spcAft>
              <a:buClr>
                <a:srgbClr val="990000"/>
              </a:buClr>
              <a:buFont typeface="Wingdings" pitchFamily="2" charset="2"/>
              <a:buChar char="Ø"/>
            </a:pPr>
            <a:r>
              <a:rPr lang="pl-PL" sz="1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Okres realizacji projektu</a:t>
            </a:r>
            <a:r>
              <a:rPr lang="pl-PL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 lata 2013 – 2015</a:t>
            </a:r>
          </a:p>
          <a:p>
            <a:pPr marL="450850" indent="-450850" algn="l">
              <a:spcBef>
                <a:spcPts val="0"/>
              </a:spcBef>
              <a:spcAft>
                <a:spcPts val="1200"/>
              </a:spcAft>
              <a:buClr>
                <a:srgbClr val="990000"/>
              </a:buClr>
              <a:buFont typeface="Wingdings" pitchFamily="2" charset="2"/>
              <a:buChar char="Ø"/>
            </a:pPr>
            <a:r>
              <a:rPr lang="pl-PL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Partner projektu : </a:t>
            </a:r>
            <a:r>
              <a:rPr lang="pl-PL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Norweski Instytut Badań Powietrza (NILU)</a:t>
            </a:r>
            <a:endParaRPr lang="pl-PL" sz="18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0850" indent="-450850" algn="l">
              <a:spcBef>
                <a:spcPts val="0"/>
              </a:spcBef>
              <a:spcAft>
                <a:spcPts val="1200"/>
              </a:spcAft>
              <a:buClr>
                <a:srgbClr val="990000"/>
              </a:buClr>
              <a:buFont typeface="Wingdings" pitchFamily="2" charset="2"/>
              <a:buChar char="Ø"/>
            </a:pPr>
            <a:r>
              <a:rPr lang="pl-PL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Umowa partnerstwa </a:t>
            </a:r>
            <a:r>
              <a:rPr lang="pl-PL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podpisana w dniu 24.08.2012 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343393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sz="2400" b="1" dirty="0" smtClean="0">
                <a:solidFill>
                  <a:schemeClr val="tx1"/>
                </a:solidFill>
              </a:rPr>
              <a:t>Projekt 1</a:t>
            </a:r>
          </a:p>
          <a:p>
            <a:pPr>
              <a:spcBef>
                <a:spcPts val="0"/>
              </a:spcBef>
            </a:pPr>
            <a:r>
              <a:rPr lang="pl-PL" b="1" dirty="0" smtClean="0">
                <a:solidFill>
                  <a:srgbClr val="003366"/>
                </a:solidFill>
              </a:rPr>
              <a:t>Wzmocnienie systemu oceny jakości powietrza w Polsce w oparciu </a:t>
            </a:r>
          </a:p>
          <a:p>
            <a:pPr>
              <a:spcBef>
                <a:spcPts val="0"/>
              </a:spcBef>
            </a:pPr>
            <a:r>
              <a:rPr lang="pl-PL" b="1" dirty="0" smtClean="0">
                <a:solidFill>
                  <a:srgbClr val="003366"/>
                </a:solidFill>
              </a:rPr>
              <a:t>o doświadczenia norweskie</a:t>
            </a:r>
            <a:endParaRPr lang="pl-PL" dirty="0">
              <a:solidFill>
                <a:srgbClr val="00336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1475656" y="2276872"/>
            <a:ext cx="7416824" cy="3433936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pl-PL" sz="2400" b="1" dirty="0" smtClean="0">
                <a:solidFill>
                  <a:schemeClr val="tx1"/>
                </a:solidFill>
              </a:rPr>
              <a:t>Cel projektu</a:t>
            </a:r>
          </a:p>
          <a:p>
            <a:pPr algn="just"/>
            <a:r>
              <a:rPr lang="pl-PL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Dalszy rozwój systemu pomiarów i ocen jakości powietrza w Polsce w oparciu o doświadczenia norweskie, a także zapewnienie społeczeństwu oraz administracji publicznej szerokiego dostępu do informacji o zanieczyszczeniu powietrza zarówno dla potrzeb związanych z bieżącą ochroną zdrowia ludzi, potrzeb edukacyjnych jak i związanych z lokalnym, regionalnym i krajowym zarządzaniem jakością powietrza</a:t>
            </a:r>
          </a:p>
        </p:txBody>
      </p:sp>
      <p:pic>
        <p:nvPicPr>
          <p:cNvPr id="1027" name="Picture 3" descr="D:\B.Toczko\Zdjecia\Akcja porównawcza\100CANON\IMG_4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772816"/>
            <a:ext cx="1331639" cy="5085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899592" y="1628800"/>
            <a:ext cx="7416824" cy="386598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sz="1800" b="1" dirty="0" smtClean="0">
                <a:solidFill>
                  <a:schemeClr val="tx1"/>
                </a:solidFill>
              </a:rPr>
              <a:t>Projekt 1, Działanie 1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Opracowanie koncepcji optymalizacji/modernizacji sieci pomiarowych z uwzględnieniem rozwiązań w zakresie narzędzi informatycznych i oprogramowania, serwisowania i obsługi technicznej stacji pomiarowych</a:t>
            </a:r>
            <a:endParaRPr lang="pl-PL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r>
              <a:rPr lang="pl-PL" sz="1800" b="1" dirty="0" smtClean="0">
                <a:solidFill>
                  <a:srgbClr val="990000"/>
                </a:solidFill>
              </a:rPr>
              <a:t>realizacja lata 2013-2015</a:t>
            </a:r>
          </a:p>
          <a:p>
            <a:endParaRPr lang="pl-PL" sz="1800" b="1" dirty="0" smtClean="0">
              <a:solidFill>
                <a:srgbClr val="990000"/>
              </a:solidFill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>
          <a:xfrm>
            <a:off x="467544" y="3429000"/>
            <a:ext cx="8209607" cy="3240360"/>
          </a:xfrm>
          <a:prstGeom prst="rect">
            <a:avLst/>
          </a:prstGeom>
        </p:spPr>
        <p:txBody>
          <a:bodyPr/>
          <a:lstStyle/>
          <a:p>
            <a:pPr marL="541338" marR="0" lvl="0" indent="-541338" algn="just" defTabSz="5413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AutoNum type="romanUcPeriod"/>
              <a:tabLst/>
              <a:defRPr/>
            </a:pPr>
            <a:r>
              <a:rPr kumimoji="0" lang="pl-PL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ea typeface="+mn-ea"/>
                <a:cs typeface="+mn-cs"/>
              </a:rPr>
              <a:t>Analiza pod kątem aprowizacji sieci z uwzględnieniem urządzeń zastępczych, 	części zamiennych etc. w celu maksymalnego zapewnienia kompletności serii pomiarowych</a:t>
            </a:r>
            <a:r>
              <a:rPr kumimoji="0" lang="pl-PL" sz="1600" b="1" i="0" u="none" strike="noStrike" kern="1200" cap="none" spc="0" normalizeH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ea typeface="+mn-ea"/>
                <a:cs typeface="+mn-cs"/>
              </a:rPr>
              <a:t> (</a:t>
            </a:r>
            <a:r>
              <a:rPr kumimoji="0" lang="pl-PL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ea typeface="+mn-ea"/>
                <a:cs typeface="+mn-cs"/>
              </a:rPr>
              <a:t>maj-lipiec 2013 r.)</a:t>
            </a:r>
          </a:p>
          <a:p>
            <a:pPr marL="541338" marR="0" lvl="0" indent="-541338" algn="just" defTabSz="5413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l-PL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  <a:p>
            <a:pPr marL="541338" marR="0" lvl="0" indent="-179388" algn="just" defTabSz="5413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l-PL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Przygotowanie przez Inspekcję Ochrony Środowiska szczegółowej</a:t>
            </a:r>
            <a:r>
              <a:rPr kumimoji="0" lang="pl-PL" sz="14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pl-PL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informacji na temat sprzętu pomiarowego pracującego w sieciach wojewódzkich w ramach PMŚ.</a:t>
            </a:r>
          </a:p>
          <a:p>
            <a:pPr marL="541338" marR="0" lvl="0" indent="-179388" algn="just" defTabSz="5413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pl-PL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  <a:p>
            <a:pPr marL="541338" marR="0" lvl="0" indent="-179388" algn="just" defTabSz="5413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l-PL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Wykonanie analizy pod kątem aprowizacji sieci z uwzględnieniem urządzeń zastępczych, części zamiennych etc. w celu maksymalnego zapewnienia kompletności serii pomiarowych - praca analityczna – NILU .</a:t>
            </a:r>
            <a:endParaRPr kumimoji="0" lang="pl-PL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just" defTabSz="5413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pl-PL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899592" y="1628800"/>
            <a:ext cx="7416824" cy="386598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l-PL" sz="1800" b="1" dirty="0" smtClean="0">
                <a:solidFill>
                  <a:schemeClr val="tx1"/>
                </a:solidFill>
              </a:rPr>
              <a:t>Projekt 1, Działanie 1</a:t>
            </a:r>
            <a:br>
              <a:rPr lang="pl-PL" sz="1800" b="1" dirty="0" smtClean="0">
                <a:solidFill>
                  <a:schemeClr val="tx1"/>
                </a:solidFill>
              </a:rPr>
            </a:br>
            <a:r>
              <a:rPr lang="pl-PL" sz="1800" b="1" dirty="0" smtClean="0">
                <a:solidFill>
                  <a:schemeClr val="tx1"/>
                </a:solidFill>
              </a:rPr>
              <a:t>Opracowanie koncepcji optymalizacji/modernizacji sieci pomiarowych z uwzględnieniem rozwiązań w zakresie narzędzi informatycznych i oprogramowania, serwisowania i obsługi technicznej stacji pomiarowych</a:t>
            </a:r>
            <a:endParaRPr lang="pl-PL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r>
              <a:rPr lang="pl-PL" sz="1800" b="1" dirty="0" smtClean="0">
                <a:solidFill>
                  <a:srgbClr val="990000"/>
                </a:solidFill>
              </a:rPr>
              <a:t>realizacja lata 2013-2015</a:t>
            </a:r>
          </a:p>
          <a:p>
            <a:endParaRPr lang="pl-PL" sz="1800" b="1" dirty="0" smtClean="0">
              <a:solidFill>
                <a:srgbClr val="990000"/>
              </a:solidFill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>
          <a:xfrm>
            <a:off x="467544" y="3429000"/>
            <a:ext cx="8209607" cy="3240360"/>
          </a:xfrm>
          <a:prstGeom prst="rect">
            <a:avLst/>
          </a:prstGeom>
        </p:spPr>
        <p:txBody>
          <a:bodyPr/>
          <a:lstStyle/>
          <a:p>
            <a:pPr marL="541338" lvl="0" indent="-541338" algn="just" defTabSz="541338">
              <a:spcBef>
                <a:spcPct val="20000"/>
              </a:spcBef>
              <a:defRPr/>
            </a:pPr>
            <a:r>
              <a:rPr lang="pl-PL" sz="1600" b="1" dirty="0" smtClean="0">
                <a:solidFill>
                  <a:srgbClr val="003366"/>
                </a:solidFill>
              </a:rPr>
              <a:t>II.	Analiza systemu akwizycji danych ze stacji automatycznych pod 	kątem jego modernizacji </a:t>
            </a:r>
            <a:r>
              <a:rPr kumimoji="0" lang="pl-PL" sz="1600" b="1" i="0" u="none" strike="noStrike" kern="1200" cap="none" spc="0" normalizeH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ea typeface="+mn-ea"/>
                <a:cs typeface="+mn-cs"/>
              </a:rPr>
              <a:t>(</a:t>
            </a:r>
            <a:r>
              <a:rPr kumimoji="0" lang="pl-PL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ea typeface="+mn-ea"/>
                <a:cs typeface="+mn-cs"/>
              </a:rPr>
              <a:t>maj-sierpień 2013 r.)</a:t>
            </a:r>
          </a:p>
          <a:p>
            <a:pPr marL="541338" marR="0" lvl="0" indent="-541338" algn="just" defTabSz="5413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l-PL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  <a:p>
            <a:pPr marL="541338" indent="-360363" algn="just" defTabSz="541338">
              <a:spcBef>
                <a:spcPct val="20000"/>
              </a:spcBef>
              <a:buFont typeface="+mj-lt"/>
              <a:buAutoNum type="arabicPeriod"/>
              <a:defRPr/>
            </a:pPr>
            <a:r>
              <a:rPr kumimoji="0" lang="pl-PL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Przygotowanie przez Inspekcję Ochrony Środowiska </a:t>
            </a: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analizy systemu akwizycji danych ze stacji automatycznych pod kątem jego modernizacji.</a:t>
            </a:r>
            <a:endParaRPr kumimoji="0" lang="pl-PL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  <a:p>
            <a:pPr marL="541338" marR="0" lvl="0" indent="-360363" algn="just" defTabSz="5413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pl-PL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  <a:p>
            <a:pPr marL="541338" indent="-360363" algn="just" defTabSz="541338">
              <a:spcBef>
                <a:spcPct val="20000"/>
              </a:spcBef>
              <a:buFont typeface="+mj-lt"/>
              <a:buAutoNum type="arabicPeriod"/>
              <a:defRPr/>
            </a:pPr>
            <a:r>
              <a:rPr lang="pl-PL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Analiza opracowania wykonanego na zlecenie GIOŚ i uzupełnienie go o wnioski i doświadczenia wynikające z funkcjonowania tego systemu w Norwegii - praca analityczna – NILU.</a:t>
            </a:r>
            <a:endParaRPr lang="pl-PL" sz="1400" b="1" dirty="0" smtClean="0">
              <a:latin typeface="Garamond" pitchFamily="18" charset="0"/>
            </a:endParaRPr>
          </a:p>
          <a:p>
            <a:pPr marL="0" marR="0" lvl="0" indent="0" algn="just" defTabSz="5413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pl-PL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zablonABab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szablonABab</Template>
  <TotalTime>598</TotalTime>
  <Words>859</Words>
  <Application>Microsoft Office PowerPoint</Application>
  <PresentationFormat>Pokaz na ekranie (4:3)</PresentationFormat>
  <Paragraphs>262</Paragraphs>
  <Slides>29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29</vt:i4>
      </vt:variant>
    </vt:vector>
  </HeadingPairs>
  <TitlesOfParts>
    <vt:vector size="30" baseType="lpstr">
      <vt:lpstr>szablonABab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  <vt:lpstr>Slajd 22</vt:lpstr>
      <vt:lpstr>Slajd 23</vt:lpstr>
      <vt:lpstr>Slajd 24</vt:lpstr>
      <vt:lpstr>Slajd 25</vt:lpstr>
      <vt:lpstr>Slajd 26</vt:lpstr>
      <vt:lpstr>Slajd 27</vt:lpstr>
      <vt:lpstr>Slajd 28</vt:lpstr>
      <vt:lpstr>Slajd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a.bronisz</dc:creator>
  <cp:lastModifiedBy>Barbara Toczko</cp:lastModifiedBy>
  <cp:revision>63</cp:revision>
  <dcterms:created xsi:type="dcterms:W3CDTF">2013-06-04T07:25:46Z</dcterms:created>
  <dcterms:modified xsi:type="dcterms:W3CDTF">2013-06-20T13:59:07Z</dcterms:modified>
</cp:coreProperties>
</file>